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notesMasterIdLst>
    <p:notesMasterId r:id="rId12"/>
  </p:notesMasterIdLst>
  <p:sldSz cx="14630400" cy="8229600"/>
  <p:notesSz cx="8229600" cy="14630400"/>
  <p:embeddedFontLst>
    <p:embeddedFont>
      <p:font typeface="Kanit Light"/>
      <p:regular r:id="rId17"/>
    </p:embeddedFont>
    <p:embeddedFont>
      <p:font typeface="Kanit Light"/>
      <p:regular r:id="rId18"/>
    </p:embeddedFont>
    <p:embeddedFont>
      <p:font typeface="Kanit Light"/>
      <p:regular r:id="rId19"/>
    </p:embeddedFont>
    <p:embeddedFont>
      <p:font typeface="Kanit Light"/>
      <p:regular r:id="rId20"/>
    </p:embeddedFont>
    <p:embeddedFont>
      <p:font typeface="Martel Sans"/>
      <p:regular r:id="rId21"/>
    </p:embeddedFont>
    <p:embeddedFont>
      <p:font typeface="Martel Sans"/>
      <p:regular r:id="rId22"/>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 Id="rId17" Type="http://schemas.openxmlformats.org/officeDocument/2006/relationships/font" Target="fonts/font1.fntdata"/><Relationship Id="rId18" Type="http://schemas.openxmlformats.org/officeDocument/2006/relationships/font" Target="fonts/font2.fntdata"/><Relationship Id="rId19" Type="http://schemas.openxmlformats.org/officeDocument/2006/relationships/font" Target="fonts/font3.fntdata"/><Relationship Id="rId20" Type="http://schemas.openxmlformats.org/officeDocument/2006/relationships/font" Target="fonts/font4.fntdata"/><Relationship Id="rId21" Type="http://schemas.openxmlformats.org/officeDocument/2006/relationships/font" Target="fonts/font5.fntdata"/><Relationship Id="rId22" Type="http://schemas.openxmlformats.org/officeDocument/2006/relationships/font" Target="fonts/font6.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0-1.png"/><Relationship Id="rId3"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1-1.png"/><Relationship Id="rId3"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9-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image" Target="../media/image-10-2.svg"/><Relationship Id="rId3" Type="http://schemas.openxmlformats.org/officeDocument/2006/relationships/image" Target="../media/image-10-3.png"/><Relationship Id="rId4" Type="http://schemas.openxmlformats.org/officeDocument/2006/relationships/image" Target="../media/image-10-4.svg"/><Relationship Id="rId5" Type="http://schemas.openxmlformats.org/officeDocument/2006/relationships/image" Target="../media/image-10-5.png"/><Relationship Id="rId6" Type="http://schemas.openxmlformats.org/officeDocument/2006/relationships/image" Target="../media/image-10-6.svg"/><Relationship Id="rId7" Type="http://schemas.openxmlformats.org/officeDocument/2006/relationships/image" Target="../media/image-10-7.png"/><Relationship Id="rId8" Type="http://schemas.openxmlformats.org/officeDocument/2006/relationships/image" Target="../media/image-10-8.svg"/><Relationship Id="rId9" Type="http://schemas.openxmlformats.org/officeDocument/2006/relationships/image" Target="../media/image-10-9.png"/><Relationship Id="rId10" Type="http://schemas.openxmlformats.org/officeDocument/2006/relationships/slideLayout" Target="../slideLayouts/slideLayout11.xml"/><Relationship Id="rId11"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svg"/><Relationship Id="rId3" Type="http://schemas.openxmlformats.org/officeDocument/2006/relationships/image" Target="../media/image-3-3.png"/><Relationship Id="rId4" Type="http://schemas.openxmlformats.org/officeDocument/2006/relationships/image" Target="../media/image-3-4.svg"/><Relationship Id="rId5" Type="http://schemas.openxmlformats.org/officeDocument/2006/relationships/image" Target="../media/image-3-5.png"/><Relationship Id="rId6" Type="http://schemas.openxmlformats.org/officeDocument/2006/relationships/image" Target="../media/image-3-6.svg"/><Relationship Id="rId7" Type="http://schemas.openxmlformats.org/officeDocument/2006/relationships/slideLayout" Target="../slideLayouts/slideLayout4.xml"/><Relationship Id="rId8"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5.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svg"/><Relationship Id="rId4" Type="http://schemas.openxmlformats.org/officeDocument/2006/relationships/image" Target="../media/image-5-4.png"/><Relationship Id="rId5" Type="http://schemas.openxmlformats.org/officeDocument/2006/relationships/image" Target="../media/image-5-5.png"/><Relationship Id="rId6" Type="http://schemas.openxmlformats.org/officeDocument/2006/relationships/image" Target="../media/image-5-6.svg"/><Relationship Id="rId7" Type="http://schemas.openxmlformats.org/officeDocument/2006/relationships/image" Target="../media/image-5-7.png"/><Relationship Id="rId8" Type="http://schemas.openxmlformats.org/officeDocument/2006/relationships/image" Target="../media/image-5-8.png"/><Relationship Id="rId9" Type="http://schemas.openxmlformats.org/officeDocument/2006/relationships/image" Target="../media/image-5-9.svg"/><Relationship Id="rId10" Type="http://schemas.openxmlformats.org/officeDocument/2006/relationships/image" Target="../media/image-5-10.png"/><Relationship Id="rId11" Type="http://schemas.openxmlformats.org/officeDocument/2006/relationships/image" Target="../media/image-5-11.png"/><Relationship Id="rId12" Type="http://schemas.openxmlformats.org/officeDocument/2006/relationships/image" Target="../media/image-5-12.svg"/><Relationship Id="rId13" Type="http://schemas.openxmlformats.org/officeDocument/2006/relationships/slideLayout" Target="../slideLayouts/slideLayout6.xml"/><Relationship Id="rId1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image" Target="../media/image-6-5.png"/><Relationship Id="rId6" Type="http://schemas.openxmlformats.org/officeDocument/2006/relationships/image" Target="../media/image-6-6.svg"/><Relationship Id="rId7" Type="http://schemas.openxmlformats.org/officeDocument/2006/relationships/image" Target="../media/image-6-7.png"/><Relationship Id="rId8" Type="http://schemas.openxmlformats.org/officeDocument/2006/relationships/image" Target="../media/image-6-8.svg"/><Relationship Id="rId9" Type="http://schemas.openxmlformats.org/officeDocument/2006/relationships/image" Target="../media/image-6-9.png"/><Relationship Id="rId10" Type="http://schemas.openxmlformats.org/officeDocument/2006/relationships/image" Target="../media/image-6-10.svg"/><Relationship Id="rId11" Type="http://schemas.openxmlformats.org/officeDocument/2006/relationships/slideLayout" Target="../slideLayouts/slideLayout7.xml"/><Relationship Id="rId1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slideLayout" Target="../slideLayouts/slideLayout8.xml"/><Relationship Id="rId5"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4" Type="http://schemas.openxmlformats.org/officeDocument/2006/relationships/image" Target="../media/image-8-4.png"/><Relationship Id="rId5" Type="http://schemas.openxmlformats.org/officeDocument/2006/relationships/slideLayout" Target="../slideLayouts/slideLayout9.xml"/><Relationship Id="rId6"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slideLayout" Target="../slideLayouts/slideLayout10.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85000"/>
            </a:srgbClr>
          </a:solidFill>
          <a:ln/>
        </p:spPr>
      </p:sp>
      <p:sp>
        <p:nvSpPr>
          <p:cNvPr id="4" name="Text 1"/>
          <p:cNvSpPr/>
          <p:nvPr/>
        </p:nvSpPr>
        <p:spPr>
          <a:xfrm>
            <a:off x="864037" y="2368034"/>
            <a:ext cx="12902327" cy="1543050"/>
          </a:xfrm>
          <a:prstGeom prst="rect">
            <a:avLst/>
          </a:prstGeom>
          <a:noFill/>
          <a:ln/>
        </p:spPr>
        <p:txBody>
          <a:bodyPr wrap="square" lIns="0" tIns="0" rIns="0" bIns="0" rtlCol="0" anchor="t"/>
          <a:lstStyle/>
          <a:p>
            <a:pPr algn="l" indent="0" marL="0">
              <a:lnSpc>
                <a:spcPts val="6050"/>
              </a:lnSpc>
              <a:buNone/>
            </a:pPr>
            <a:r>
              <a:rPr lang="en-US" sz="4850" dirty="0">
                <a:solidFill>
                  <a:srgbClr val="272D45"/>
                </a:solidFill>
                <a:latin typeface="Kanit Light" pitchFamily="34" charset="0"/>
                <a:ea typeface="Kanit Light" pitchFamily="34" charset="-122"/>
                <a:cs typeface="Kanit Light" pitchFamily="34" charset="-120"/>
              </a:rPr>
              <a:t>Project Report: Design Thinking Innovation Process</a:t>
            </a:r>
            <a:endParaRPr lang="en-US" sz="4850" dirty="0"/>
          </a:p>
        </p:txBody>
      </p:sp>
      <p:sp>
        <p:nvSpPr>
          <p:cNvPr id="5" name="Text 2"/>
          <p:cNvSpPr/>
          <p:nvPr/>
        </p:nvSpPr>
        <p:spPr>
          <a:xfrm>
            <a:off x="864037" y="4281368"/>
            <a:ext cx="12902327" cy="1580198"/>
          </a:xfrm>
          <a:prstGeom prst="rect">
            <a:avLst/>
          </a:prstGeom>
          <a:noFill/>
          <a:ln/>
        </p:spPr>
        <p:txBody>
          <a:bodyPr wrap="square" lIns="0" tIns="0" rIns="0" bIns="0" rtlCol="0" anchor="t"/>
          <a:lstStyle/>
          <a:p>
            <a:pPr algn="l" indent="0" marL="0">
              <a:lnSpc>
                <a:spcPts val="3100"/>
              </a:lnSpc>
              <a:buNone/>
            </a:pPr>
            <a:r>
              <a:rPr lang="en-US" sz="1900" dirty="0">
                <a:solidFill>
                  <a:srgbClr val="2C3249"/>
                </a:solidFill>
                <a:latin typeface="Martel Sans" pitchFamily="34" charset="0"/>
                <a:ea typeface="Martel Sans" pitchFamily="34" charset="-122"/>
                <a:cs typeface="Martel Sans" pitchFamily="34" charset="-120"/>
              </a:rPr>
              <a:t>This comprehensive project report documents our journey through the complete Design Thinking process, from initial user research to final implementation. Design Thinking provides a human-centered framework for solving complex problems through empathy, creativity, and iterative testing. Our approach transformed user insights into actionable solutions that deliver measurable impact.</a:t>
            </a:r>
            <a:endParaRPr lang="en-US" sz="19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572095" y="339447"/>
            <a:ext cx="7978259" cy="385763"/>
          </a:xfrm>
          <a:prstGeom prst="rect">
            <a:avLst/>
          </a:prstGeom>
          <a:noFill/>
          <a:ln/>
        </p:spPr>
        <p:txBody>
          <a:bodyPr wrap="none" lIns="0" tIns="0" rIns="0" bIns="0" rtlCol="0" anchor="t"/>
          <a:lstStyle/>
          <a:p>
            <a:pPr algn="l" indent="0" marL="0">
              <a:lnSpc>
                <a:spcPts val="3000"/>
              </a:lnSpc>
              <a:buNone/>
            </a:pPr>
            <a:r>
              <a:rPr lang="en-US" sz="2400" dirty="0">
                <a:solidFill>
                  <a:srgbClr val="272D45"/>
                </a:solidFill>
                <a:latin typeface="Kanit Light" pitchFamily="34" charset="0"/>
                <a:ea typeface="Kanit Light" pitchFamily="34" charset="-122"/>
                <a:cs typeface="Kanit Light" pitchFamily="34" charset="-120"/>
              </a:rPr>
              <a:t>Lessons Learned and Next Steps: Future Recommendations</a:t>
            </a:r>
            <a:endParaRPr lang="en-US" sz="2400" dirty="0"/>
          </a:p>
        </p:txBody>
      </p:sp>
      <p:sp>
        <p:nvSpPr>
          <p:cNvPr id="3" name="Text 1"/>
          <p:cNvSpPr/>
          <p:nvPr/>
        </p:nvSpPr>
        <p:spPr>
          <a:xfrm>
            <a:off x="572095" y="972026"/>
            <a:ext cx="13486209" cy="395049"/>
          </a:xfrm>
          <a:prstGeom prst="rect">
            <a:avLst/>
          </a:prstGeom>
          <a:noFill/>
          <a:ln/>
        </p:spPr>
        <p:txBody>
          <a:bodyPr wrap="square" lIns="0" tIns="0" rIns="0" bIns="0" rtlCol="0" anchor="t"/>
          <a:lstStyle/>
          <a:p>
            <a:pPr algn="l" indent="0" marL="0">
              <a:lnSpc>
                <a:spcPts val="1550"/>
              </a:lnSpc>
              <a:buNone/>
            </a:pPr>
            <a:r>
              <a:rPr lang="en-US" sz="950" dirty="0">
                <a:solidFill>
                  <a:srgbClr val="2C3249"/>
                </a:solidFill>
                <a:latin typeface="Martel Sans" pitchFamily="34" charset="0"/>
                <a:ea typeface="Martel Sans" pitchFamily="34" charset="-122"/>
                <a:cs typeface="Martel Sans" pitchFamily="34" charset="-120"/>
              </a:rPr>
              <a:t>Our Design Thinking journey yielded valuable insights that will inform future projects. The process validated the power of user-centered design while highlighting areas for continued improvement and expansion of our solution capabilities.</a:t>
            </a:r>
            <a:endParaRPr lang="en-US" sz="950" dirty="0"/>
          </a:p>
        </p:txBody>
      </p:sp>
      <p:sp>
        <p:nvSpPr>
          <p:cNvPr id="4" name="Shape 2"/>
          <p:cNvSpPr/>
          <p:nvPr/>
        </p:nvSpPr>
        <p:spPr>
          <a:xfrm>
            <a:off x="572095" y="1505903"/>
            <a:ext cx="6681430" cy="923925"/>
          </a:xfrm>
          <a:prstGeom prst="roundRect">
            <a:avLst>
              <a:gd name="adj" fmla="val 5612"/>
            </a:avLst>
          </a:prstGeom>
          <a:solidFill>
            <a:srgbClr val="DFECE9"/>
          </a:solidFill>
          <a:ln w="7620">
            <a:solidFill>
              <a:srgbClr val="C5D2CF"/>
            </a:solidFill>
            <a:prstDash val="solid"/>
          </a:ln>
        </p:spPr>
      </p:sp>
      <p:sp>
        <p:nvSpPr>
          <p:cNvPr id="5" name="Text 3"/>
          <p:cNvSpPr/>
          <p:nvPr/>
        </p:nvSpPr>
        <p:spPr>
          <a:xfrm>
            <a:off x="703064" y="1636871"/>
            <a:ext cx="1548646" cy="192881"/>
          </a:xfrm>
          <a:prstGeom prst="rect">
            <a:avLst/>
          </a:prstGeom>
          <a:noFill/>
          <a:ln/>
        </p:spPr>
        <p:txBody>
          <a:bodyPr wrap="none" lIns="0" tIns="0" rIns="0" bIns="0" rtlCol="0" anchor="t"/>
          <a:lstStyle/>
          <a:p>
            <a:pPr algn="l" indent="0" marL="0">
              <a:lnSpc>
                <a:spcPts val="1500"/>
              </a:lnSpc>
              <a:buNone/>
            </a:pPr>
            <a:r>
              <a:rPr lang="en-US" sz="1200" dirty="0">
                <a:solidFill>
                  <a:srgbClr val="2C3249"/>
                </a:solidFill>
                <a:latin typeface="Kanit Light" pitchFamily="34" charset="0"/>
                <a:ea typeface="Kanit Light" pitchFamily="34" charset="-122"/>
                <a:cs typeface="Kanit Light" pitchFamily="34" charset="-120"/>
              </a:rPr>
              <a:t>Early User Involvement</a:t>
            </a:r>
            <a:endParaRPr lang="en-US" sz="1200" dirty="0"/>
          </a:p>
        </p:txBody>
      </p:sp>
      <p:sp>
        <p:nvSpPr>
          <p:cNvPr id="6" name="Text 4"/>
          <p:cNvSpPr/>
          <p:nvPr/>
        </p:nvSpPr>
        <p:spPr>
          <a:xfrm>
            <a:off x="703064" y="1903809"/>
            <a:ext cx="6419493" cy="395049"/>
          </a:xfrm>
          <a:prstGeom prst="rect">
            <a:avLst/>
          </a:prstGeom>
          <a:noFill/>
          <a:ln/>
        </p:spPr>
        <p:txBody>
          <a:bodyPr wrap="square" lIns="0" tIns="0" rIns="0" bIns="0" rtlCol="0" anchor="t"/>
          <a:lstStyle/>
          <a:p>
            <a:pPr algn="l" indent="0" marL="0">
              <a:lnSpc>
                <a:spcPts val="1550"/>
              </a:lnSpc>
              <a:buNone/>
            </a:pPr>
            <a:r>
              <a:rPr lang="en-US" sz="950" dirty="0">
                <a:solidFill>
                  <a:srgbClr val="2C3249"/>
                </a:solidFill>
                <a:latin typeface="Martel Sans" pitchFamily="34" charset="0"/>
                <a:ea typeface="Martel Sans" pitchFamily="34" charset="-122"/>
                <a:cs typeface="Martel Sans" pitchFamily="34" charset="-120"/>
              </a:rPr>
              <a:t>Engaging users from day one prevented costly late-stage redesigns. Every dollar invested in upfront research saved five dollars in development rework and support costs.</a:t>
            </a:r>
            <a:endParaRPr lang="en-US" sz="950" dirty="0"/>
          </a:p>
        </p:txBody>
      </p:sp>
      <p:sp>
        <p:nvSpPr>
          <p:cNvPr id="7" name="Shape 5"/>
          <p:cNvSpPr/>
          <p:nvPr/>
        </p:nvSpPr>
        <p:spPr>
          <a:xfrm>
            <a:off x="7376874" y="1505903"/>
            <a:ext cx="6681430" cy="923925"/>
          </a:xfrm>
          <a:prstGeom prst="roundRect">
            <a:avLst>
              <a:gd name="adj" fmla="val 5612"/>
            </a:avLst>
          </a:prstGeom>
          <a:solidFill>
            <a:srgbClr val="DFECE9"/>
          </a:solidFill>
          <a:ln w="7620">
            <a:solidFill>
              <a:srgbClr val="C5D2CF"/>
            </a:solidFill>
            <a:prstDash val="solid"/>
          </a:ln>
        </p:spPr>
      </p:sp>
      <p:sp>
        <p:nvSpPr>
          <p:cNvPr id="8" name="Text 6"/>
          <p:cNvSpPr/>
          <p:nvPr/>
        </p:nvSpPr>
        <p:spPr>
          <a:xfrm>
            <a:off x="7507843" y="1636871"/>
            <a:ext cx="1543050" cy="192881"/>
          </a:xfrm>
          <a:prstGeom prst="rect">
            <a:avLst/>
          </a:prstGeom>
          <a:noFill/>
          <a:ln/>
        </p:spPr>
        <p:txBody>
          <a:bodyPr wrap="none" lIns="0" tIns="0" rIns="0" bIns="0" rtlCol="0" anchor="t"/>
          <a:lstStyle/>
          <a:p>
            <a:pPr algn="l" indent="0" marL="0">
              <a:lnSpc>
                <a:spcPts val="1500"/>
              </a:lnSpc>
              <a:buNone/>
            </a:pPr>
            <a:r>
              <a:rPr lang="en-US" sz="1200" dirty="0">
                <a:solidFill>
                  <a:srgbClr val="2C3249"/>
                </a:solidFill>
                <a:latin typeface="Kanit Light" pitchFamily="34" charset="0"/>
                <a:ea typeface="Kanit Light" pitchFamily="34" charset="-122"/>
                <a:cs typeface="Kanit Light" pitchFamily="34" charset="-120"/>
              </a:rPr>
              <a:t>Iterative Testing</a:t>
            </a:r>
            <a:endParaRPr lang="en-US" sz="1200" dirty="0"/>
          </a:p>
        </p:txBody>
      </p:sp>
      <p:sp>
        <p:nvSpPr>
          <p:cNvPr id="9" name="Text 7"/>
          <p:cNvSpPr/>
          <p:nvPr/>
        </p:nvSpPr>
        <p:spPr>
          <a:xfrm>
            <a:off x="7507843" y="1903809"/>
            <a:ext cx="6419493" cy="395049"/>
          </a:xfrm>
          <a:prstGeom prst="rect">
            <a:avLst/>
          </a:prstGeom>
          <a:noFill/>
          <a:ln/>
        </p:spPr>
        <p:txBody>
          <a:bodyPr wrap="square" lIns="0" tIns="0" rIns="0" bIns="0" rtlCol="0" anchor="t"/>
          <a:lstStyle/>
          <a:p>
            <a:pPr algn="l" indent="0" marL="0">
              <a:lnSpc>
                <a:spcPts val="1550"/>
              </a:lnSpc>
              <a:buNone/>
            </a:pPr>
            <a:r>
              <a:rPr lang="en-US" sz="950" dirty="0">
                <a:solidFill>
                  <a:srgbClr val="2C3249"/>
                </a:solidFill>
                <a:latin typeface="Martel Sans" pitchFamily="34" charset="0"/>
                <a:ea typeface="Martel Sans" pitchFamily="34" charset="-122"/>
                <a:cs typeface="Martel Sans" pitchFamily="34" charset="-120"/>
              </a:rPr>
              <a:t>Frequent validation cycles with real users exposed assumptions and blind spots. Small, rapid iterations proved more effective than infrequent large releases.</a:t>
            </a:r>
            <a:endParaRPr lang="en-US" sz="950" dirty="0"/>
          </a:p>
        </p:txBody>
      </p:sp>
      <p:sp>
        <p:nvSpPr>
          <p:cNvPr id="10" name="Shape 8"/>
          <p:cNvSpPr/>
          <p:nvPr/>
        </p:nvSpPr>
        <p:spPr>
          <a:xfrm>
            <a:off x="572095" y="2553176"/>
            <a:ext cx="6681430" cy="923925"/>
          </a:xfrm>
          <a:prstGeom prst="roundRect">
            <a:avLst>
              <a:gd name="adj" fmla="val 5612"/>
            </a:avLst>
          </a:prstGeom>
          <a:solidFill>
            <a:srgbClr val="DFECE9"/>
          </a:solidFill>
          <a:ln w="7620">
            <a:solidFill>
              <a:srgbClr val="C5D2CF"/>
            </a:solidFill>
            <a:prstDash val="solid"/>
          </a:ln>
        </p:spPr>
      </p:sp>
      <p:sp>
        <p:nvSpPr>
          <p:cNvPr id="11" name="Text 9"/>
          <p:cNvSpPr/>
          <p:nvPr/>
        </p:nvSpPr>
        <p:spPr>
          <a:xfrm>
            <a:off x="703064" y="2684145"/>
            <a:ext cx="2111097" cy="192881"/>
          </a:xfrm>
          <a:prstGeom prst="rect">
            <a:avLst/>
          </a:prstGeom>
          <a:noFill/>
          <a:ln/>
        </p:spPr>
        <p:txBody>
          <a:bodyPr wrap="none" lIns="0" tIns="0" rIns="0" bIns="0" rtlCol="0" anchor="t"/>
          <a:lstStyle/>
          <a:p>
            <a:pPr algn="l" indent="0" marL="0">
              <a:lnSpc>
                <a:spcPts val="1500"/>
              </a:lnSpc>
              <a:buNone/>
            </a:pPr>
            <a:r>
              <a:rPr lang="en-US" sz="1200" dirty="0">
                <a:solidFill>
                  <a:srgbClr val="2C3249"/>
                </a:solidFill>
                <a:latin typeface="Kanit Light" pitchFamily="34" charset="0"/>
                <a:ea typeface="Kanit Light" pitchFamily="34" charset="-122"/>
                <a:cs typeface="Kanit Light" pitchFamily="34" charset="-120"/>
              </a:rPr>
              <a:t>Cross-Functional Collaboration</a:t>
            </a:r>
            <a:endParaRPr lang="en-US" sz="1200" dirty="0"/>
          </a:p>
        </p:txBody>
      </p:sp>
      <p:sp>
        <p:nvSpPr>
          <p:cNvPr id="12" name="Text 10"/>
          <p:cNvSpPr/>
          <p:nvPr/>
        </p:nvSpPr>
        <p:spPr>
          <a:xfrm>
            <a:off x="703064" y="2951083"/>
            <a:ext cx="6419493" cy="395049"/>
          </a:xfrm>
          <a:prstGeom prst="rect">
            <a:avLst/>
          </a:prstGeom>
          <a:noFill/>
          <a:ln/>
        </p:spPr>
        <p:txBody>
          <a:bodyPr wrap="square" lIns="0" tIns="0" rIns="0" bIns="0" rtlCol="0" anchor="t"/>
          <a:lstStyle/>
          <a:p>
            <a:pPr algn="l" indent="0" marL="0">
              <a:lnSpc>
                <a:spcPts val="1550"/>
              </a:lnSpc>
              <a:buNone/>
            </a:pPr>
            <a:r>
              <a:rPr lang="en-US" sz="950" dirty="0">
                <a:solidFill>
                  <a:srgbClr val="2C3249"/>
                </a:solidFill>
                <a:latin typeface="Martel Sans" pitchFamily="34" charset="0"/>
                <a:ea typeface="Martel Sans" pitchFamily="34" charset="-122"/>
                <a:cs typeface="Martel Sans" pitchFamily="34" charset="-120"/>
              </a:rPr>
              <a:t>Including engineering, business, and design perspectives throughout created better solutions and smoother implementation with fewer surprises.</a:t>
            </a:r>
            <a:endParaRPr lang="en-US" sz="950" dirty="0"/>
          </a:p>
        </p:txBody>
      </p:sp>
      <p:sp>
        <p:nvSpPr>
          <p:cNvPr id="13" name="Shape 11"/>
          <p:cNvSpPr/>
          <p:nvPr/>
        </p:nvSpPr>
        <p:spPr>
          <a:xfrm>
            <a:off x="7376874" y="2553176"/>
            <a:ext cx="6681430" cy="923925"/>
          </a:xfrm>
          <a:prstGeom prst="roundRect">
            <a:avLst>
              <a:gd name="adj" fmla="val 5612"/>
            </a:avLst>
          </a:prstGeom>
          <a:solidFill>
            <a:srgbClr val="DFECE9"/>
          </a:solidFill>
          <a:ln w="7620">
            <a:solidFill>
              <a:srgbClr val="C5D2CF"/>
            </a:solidFill>
            <a:prstDash val="solid"/>
          </a:ln>
        </p:spPr>
      </p:sp>
      <p:sp>
        <p:nvSpPr>
          <p:cNvPr id="14" name="Text 12"/>
          <p:cNvSpPr/>
          <p:nvPr/>
        </p:nvSpPr>
        <p:spPr>
          <a:xfrm>
            <a:off x="7507843" y="2684145"/>
            <a:ext cx="1688068" cy="192881"/>
          </a:xfrm>
          <a:prstGeom prst="rect">
            <a:avLst/>
          </a:prstGeom>
          <a:noFill/>
          <a:ln/>
        </p:spPr>
        <p:txBody>
          <a:bodyPr wrap="none" lIns="0" tIns="0" rIns="0" bIns="0" rtlCol="0" anchor="t"/>
          <a:lstStyle/>
          <a:p>
            <a:pPr algn="l" indent="0" marL="0">
              <a:lnSpc>
                <a:spcPts val="1500"/>
              </a:lnSpc>
              <a:buNone/>
            </a:pPr>
            <a:r>
              <a:rPr lang="en-US" sz="1200" dirty="0">
                <a:solidFill>
                  <a:srgbClr val="2C3249"/>
                </a:solidFill>
                <a:latin typeface="Kanit Light" pitchFamily="34" charset="0"/>
                <a:ea typeface="Kanit Light" pitchFamily="34" charset="-122"/>
                <a:cs typeface="Kanit Light" pitchFamily="34" charset="-120"/>
              </a:rPr>
              <a:t>Metrics-Driven Decisions</a:t>
            </a:r>
            <a:endParaRPr lang="en-US" sz="1200" dirty="0"/>
          </a:p>
        </p:txBody>
      </p:sp>
      <p:sp>
        <p:nvSpPr>
          <p:cNvPr id="15" name="Text 13"/>
          <p:cNvSpPr/>
          <p:nvPr/>
        </p:nvSpPr>
        <p:spPr>
          <a:xfrm>
            <a:off x="7507843" y="2951083"/>
            <a:ext cx="6419493" cy="395049"/>
          </a:xfrm>
          <a:prstGeom prst="rect">
            <a:avLst/>
          </a:prstGeom>
          <a:noFill/>
          <a:ln/>
        </p:spPr>
        <p:txBody>
          <a:bodyPr wrap="square" lIns="0" tIns="0" rIns="0" bIns="0" rtlCol="0" anchor="t"/>
          <a:lstStyle/>
          <a:p>
            <a:pPr algn="l" indent="0" marL="0">
              <a:lnSpc>
                <a:spcPts val="1550"/>
              </a:lnSpc>
              <a:buNone/>
            </a:pPr>
            <a:r>
              <a:rPr lang="en-US" sz="950" dirty="0">
                <a:solidFill>
                  <a:srgbClr val="2C3249"/>
                </a:solidFill>
                <a:latin typeface="Martel Sans" pitchFamily="34" charset="0"/>
                <a:ea typeface="Martel Sans" pitchFamily="34" charset="-122"/>
                <a:cs typeface="Martel Sans" pitchFamily="34" charset="-120"/>
              </a:rPr>
              <a:t>Combining qualitative insights with quantitative data created conviction and alignment. Measuring outcomes validated impact and guided prioritization.</a:t>
            </a:r>
            <a:endParaRPr lang="en-US" sz="950" dirty="0"/>
          </a:p>
        </p:txBody>
      </p:sp>
      <p:sp>
        <p:nvSpPr>
          <p:cNvPr id="16" name="Text 14"/>
          <p:cNvSpPr/>
          <p:nvPr/>
        </p:nvSpPr>
        <p:spPr>
          <a:xfrm>
            <a:off x="572095" y="3662243"/>
            <a:ext cx="2131219" cy="231338"/>
          </a:xfrm>
          <a:prstGeom prst="rect">
            <a:avLst/>
          </a:prstGeom>
          <a:noFill/>
          <a:ln/>
        </p:spPr>
        <p:txBody>
          <a:bodyPr wrap="none" lIns="0" tIns="0" rIns="0" bIns="0" rtlCol="0" anchor="t"/>
          <a:lstStyle/>
          <a:p>
            <a:pPr algn="l" indent="0" marL="0">
              <a:lnSpc>
                <a:spcPts val="1800"/>
              </a:lnSpc>
              <a:buNone/>
            </a:pPr>
            <a:r>
              <a:rPr lang="en-US" sz="1450" dirty="0">
                <a:solidFill>
                  <a:srgbClr val="272D45"/>
                </a:solidFill>
                <a:latin typeface="Kanit Light" pitchFamily="34" charset="0"/>
                <a:ea typeface="Kanit Light" pitchFamily="34" charset="-122"/>
                <a:cs typeface="Kanit Light" pitchFamily="34" charset="-120"/>
              </a:rPr>
              <a:t>Future Roadmap Priorities</a:t>
            </a:r>
            <a:endParaRPr lang="en-US" sz="1450" dirty="0"/>
          </a:p>
        </p:txBody>
      </p:sp>
      <p:sp>
        <p:nvSpPr>
          <p:cNvPr id="17" name="Shape 15"/>
          <p:cNvSpPr/>
          <p:nvPr/>
        </p:nvSpPr>
        <p:spPr>
          <a:xfrm>
            <a:off x="757238" y="4387334"/>
            <a:ext cx="6496169" cy="123349"/>
          </a:xfrm>
          <a:prstGeom prst="roundRect">
            <a:avLst>
              <a:gd name="adj" fmla="val 42032"/>
            </a:avLst>
          </a:prstGeom>
          <a:solidFill>
            <a:srgbClr val="DFECE9"/>
          </a:solidFill>
          <a:ln w="7620">
            <a:solidFill>
              <a:srgbClr val="C5D2CF"/>
            </a:solidFill>
            <a:prstDash val="solid"/>
          </a:ln>
        </p:spPr>
      </p:sp>
      <p:sp>
        <p:nvSpPr>
          <p:cNvPr id="18" name="Shape 16"/>
          <p:cNvSpPr/>
          <p:nvPr/>
        </p:nvSpPr>
        <p:spPr>
          <a:xfrm>
            <a:off x="572095" y="4263866"/>
            <a:ext cx="370284" cy="370284"/>
          </a:xfrm>
          <a:prstGeom prst="roundRect">
            <a:avLst>
              <a:gd name="adj" fmla="val 123473"/>
            </a:avLst>
          </a:prstGeom>
          <a:solidFill>
            <a:srgbClr val="DFECE9"/>
          </a:solidFill>
          <a:ln w="7620">
            <a:solidFill>
              <a:srgbClr val="C5D2CF"/>
            </a:solidFill>
            <a:prstDash val="solid"/>
          </a:ln>
        </p:spPr>
      </p:sp>
      <p:pic>
        <p:nvPicPr>
          <p:cNvPr id="19" name="Image 0"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664607" y="4356378"/>
            <a:ext cx="185142" cy="185142"/>
          </a:xfrm>
          <a:prstGeom prst="rect">
            <a:avLst/>
          </a:prstGeom>
        </p:spPr>
      </p:pic>
      <p:sp>
        <p:nvSpPr>
          <p:cNvPr id="20" name="Text 17"/>
          <p:cNvSpPr/>
          <p:nvPr/>
        </p:nvSpPr>
        <p:spPr>
          <a:xfrm>
            <a:off x="695444" y="4757499"/>
            <a:ext cx="1696283" cy="192881"/>
          </a:xfrm>
          <a:prstGeom prst="rect">
            <a:avLst/>
          </a:prstGeom>
          <a:noFill/>
          <a:ln/>
        </p:spPr>
        <p:txBody>
          <a:bodyPr wrap="none" lIns="0" tIns="0" rIns="0" bIns="0" rtlCol="0" anchor="t"/>
          <a:lstStyle/>
          <a:p>
            <a:pPr algn="l" indent="0" marL="0">
              <a:lnSpc>
                <a:spcPts val="1500"/>
              </a:lnSpc>
              <a:buNone/>
            </a:pPr>
            <a:r>
              <a:rPr lang="en-US" sz="1200" dirty="0">
                <a:solidFill>
                  <a:srgbClr val="2C3249"/>
                </a:solidFill>
                <a:latin typeface="Kanit Light" pitchFamily="34" charset="0"/>
                <a:ea typeface="Kanit Light" pitchFamily="34" charset="-122"/>
                <a:cs typeface="Kanit Light" pitchFamily="34" charset="-120"/>
              </a:rPr>
              <a:t>Enhanced AI Automation</a:t>
            </a:r>
            <a:endParaRPr lang="en-US" sz="1200" dirty="0"/>
          </a:p>
        </p:txBody>
      </p:sp>
      <p:sp>
        <p:nvSpPr>
          <p:cNvPr id="21" name="Text 18"/>
          <p:cNvSpPr/>
          <p:nvPr/>
        </p:nvSpPr>
        <p:spPr>
          <a:xfrm>
            <a:off x="695444" y="5024438"/>
            <a:ext cx="6434733" cy="395049"/>
          </a:xfrm>
          <a:prstGeom prst="rect">
            <a:avLst/>
          </a:prstGeom>
          <a:noFill/>
          <a:ln/>
        </p:spPr>
        <p:txBody>
          <a:bodyPr wrap="square" lIns="0" tIns="0" rIns="0" bIns="0" rtlCol="0" anchor="t"/>
          <a:lstStyle/>
          <a:p>
            <a:pPr algn="l" indent="0" marL="0">
              <a:lnSpc>
                <a:spcPts val="1550"/>
              </a:lnSpc>
              <a:buNone/>
            </a:pPr>
            <a:r>
              <a:rPr lang="en-US" sz="950" dirty="0">
                <a:solidFill>
                  <a:srgbClr val="2C3249"/>
                </a:solidFill>
                <a:latin typeface="Martel Sans" pitchFamily="34" charset="0"/>
                <a:ea typeface="Martel Sans" pitchFamily="34" charset="-122"/>
                <a:cs typeface="Martel Sans" pitchFamily="34" charset="-120"/>
              </a:rPr>
              <a:t>Expand predictive capabilities and intelligent automation based on user behavior patterns and preferences to further reduce manual effort.</a:t>
            </a:r>
            <a:endParaRPr lang="en-US" sz="950" dirty="0"/>
          </a:p>
        </p:txBody>
      </p:sp>
      <p:sp>
        <p:nvSpPr>
          <p:cNvPr id="22" name="Shape 19"/>
          <p:cNvSpPr/>
          <p:nvPr/>
        </p:nvSpPr>
        <p:spPr>
          <a:xfrm>
            <a:off x="7562017" y="4202192"/>
            <a:ext cx="6496169" cy="123349"/>
          </a:xfrm>
          <a:prstGeom prst="roundRect">
            <a:avLst>
              <a:gd name="adj" fmla="val 42032"/>
            </a:avLst>
          </a:prstGeom>
          <a:solidFill>
            <a:srgbClr val="DFECE9"/>
          </a:solidFill>
          <a:ln w="7620">
            <a:solidFill>
              <a:srgbClr val="C5D2CF"/>
            </a:solidFill>
            <a:prstDash val="solid"/>
          </a:ln>
        </p:spPr>
      </p:sp>
      <p:sp>
        <p:nvSpPr>
          <p:cNvPr id="23" name="Shape 20"/>
          <p:cNvSpPr/>
          <p:nvPr/>
        </p:nvSpPr>
        <p:spPr>
          <a:xfrm>
            <a:off x="7376874" y="4078724"/>
            <a:ext cx="370284" cy="370284"/>
          </a:xfrm>
          <a:prstGeom prst="roundRect">
            <a:avLst>
              <a:gd name="adj" fmla="val 123473"/>
            </a:avLst>
          </a:prstGeom>
          <a:solidFill>
            <a:srgbClr val="DFECE9"/>
          </a:solidFill>
          <a:ln w="7620">
            <a:solidFill>
              <a:srgbClr val="C5D2CF"/>
            </a:solidFill>
            <a:prstDash val="solid"/>
          </a:ln>
        </p:spPr>
      </p:sp>
      <p:pic>
        <p:nvPicPr>
          <p:cNvPr id="24" name="Image 1" descr="preencoded.png">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69386" y="4171236"/>
            <a:ext cx="185142" cy="185142"/>
          </a:xfrm>
          <a:prstGeom prst="rect">
            <a:avLst/>
          </a:prstGeom>
        </p:spPr>
      </p:pic>
      <p:sp>
        <p:nvSpPr>
          <p:cNvPr id="25" name="Text 21"/>
          <p:cNvSpPr/>
          <p:nvPr/>
        </p:nvSpPr>
        <p:spPr>
          <a:xfrm>
            <a:off x="7500223" y="4572357"/>
            <a:ext cx="1557814" cy="192881"/>
          </a:xfrm>
          <a:prstGeom prst="rect">
            <a:avLst/>
          </a:prstGeom>
          <a:noFill/>
          <a:ln/>
        </p:spPr>
        <p:txBody>
          <a:bodyPr wrap="none" lIns="0" tIns="0" rIns="0" bIns="0" rtlCol="0" anchor="t"/>
          <a:lstStyle/>
          <a:p>
            <a:pPr algn="l" indent="0" marL="0">
              <a:lnSpc>
                <a:spcPts val="1500"/>
              </a:lnSpc>
              <a:buNone/>
            </a:pPr>
            <a:r>
              <a:rPr lang="en-US" sz="1200" dirty="0">
                <a:solidFill>
                  <a:srgbClr val="2C3249"/>
                </a:solidFill>
                <a:latin typeface="Kanit Light" pitchFamily="34" charset="0"/>
                <a:ea typeface="Kanit Light" pitchFamily="34" charset="-122"/>
                <a:cs typeface="Kanit Light" pitchFamily="34" charset="-120"/>
              </a:rPr>
              <a:t>Additional Integrations</a:t>
            </a:r>
            <a:endParaRPr lang="en-US" sz="1200" dirty="0"/>
          </a:p>
        </p:txBody>
      </p:sp>
      <p:sp>
        <p:nvSpPr>
          <p:cNvPr id="26" name="Text 22"/>
          <p:cNvSpPr/>
          <p:nvPr/>
        </p:nvSpPr>
        <p:spPr>
          <a:xfrm>
            <a:off x="7500223" y="4839295"/>
            <a:ext cx="6434733" cy="395049"/>
          </a:xfrm>
          <a:prstGeom prst="rect">
            <a:avLst/>
          </a:prstGeom>
          <a:noFill/>
          <a:ln/>
        </p:spPr>
        <p:txBody>
          <a:bodyPr wrap="square" lIns="0" tIns="0" rIns="0" bIns="0" rtlCol="0" anchor="t"/>
          <a:lstStyle/>
          <a:p>
            <a:pPr algn="l" indent="0" marL="0">
              <a:lnSpc>
                <a:spcPts val="1550"/>
              </a:lnSpc>
              <a:buNone/>
            </a:pPr>
            <a:r>
              <a:rPr lang="en-US" sz="950" dirty="0">
                <a:solidFill>
                  <a:srgbClr val="2C3249"/>
                </a:solidFill>
                <a:latin typeface="Martel Sans" pitchFamily="34" charset="0"/>
                <a:ea typeface="Martel Sans" pitchFamily="34" charset="-122"/>
                <a:cs typeface="Martel Sans" pitchFamily="34" charset="-120"/>
              </a:rPr>
              <a:t>Connect with 12 additional third-party tools identified during user research as commonly used in target workflows.</a:t>
            </a:r>
            <a:endParaRPr lang="en-US" sz="950" dirty="0"/>
          </a:p>
        </p:txBody>
      </p:sp>
      <p:sp>
        <p:nvSpPr>
          <p:cNvPr id="27" name="Shape 23"/>
          <p:cNvSpPr/>
          <p:nvPr/>
        </p:nvSpPr>
        <p:spPr>
          <a:xfrm>
            <a:off x="757238" y="5974794"/>
            <a:ext cx="6496169" cy="123349"/>
          </a:xfrm>
          <a:prstGeom prst="roundRect">
            <a:avLst>
              <a:gd name="adj" fmla="val 42032"/>
            </a:avLst>
          </a:prstGeom>
          <a:solidFill>
            <a:srgbClr val="DFECE9"/>
          </a:solidFill>
          <a:ln w="7620">
            <a:solidFill>
              <a:srgbClr val="C5D2CF"/>
            </a:solidFill>
            <a:prstDash val="solid"/>
          </a:ln>
        </p:spPr>
      </p:sp>
      <p:sp>
        <p:nvSpPr>
          <p:cNvPr id="28" name="Shape 24"/>
          <p:cNvSpPr/>
          <p:nvPr/>
        </p:nvSpPr>
        <p:spPr>
          <a:xfrm>
            <a:off x="572095" y="5851327"/>
            <a:ext cx="370284" cy="370284"/>
          </a:xfrm>
          <a:prstGeom prst="roundRect">
            <a:avLst>
              <a:gd name="adj" fmla="val 123473"/>
            </a:avLst>
          </a:prstGeom>
          <a:solidFill>
            <a:srgbClr val="DFECE9"/>
          </a:solidFill>
          <a:ln w="7620">
            <a:solidFill>
              <a:srgbClr val="C5D2CF"/>
            </a:solidFill>
            <a:prstDash val="solid"/>
          </a:ln>
        </p:spPr>
      </p:sp>
      <p:pic>
        <p:nvPicPr>
          <p:cNvPr id="29" name="Image 2" descr="preencoded.png">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64607" y="5943838"/>
            <a:ext cx="185142" cy="185142"/>
          </a:xfrm>
          <a:prstGeom prst="rect">
            <a:avLst/>
          </a:prstGeom>
        </p:spPr>
      </p:pic>
      <p:sp>
        <p:nvSpPr>
          <p:cNvPr id="30" name="Text 25"/>
          <p:cNvSpPr/>
          <p:nvPr/>
        </p:nvSpPr>
        <p:spPr>
          <a:xfrm>
            <a:off x="695444" y="6344960"/>
            <a:ext cx="1543050" cy="192881"/>
          </a:xfrm>
          <a:prstGeom prst="rect">
            <a:avLst/>
          </a:prstGeom>
          <a:noFill/>
          <a:ln/>
        </p:spPr>
        <p:txBody>
          <a:bodyPr wrap="none" lIns="0" tIns="0" rIns="0" bIns="0" rtlCol="0" anchor="t"/>
          <a:lstStyle/>
          <a:p>
            <a:pPr algn="l" indent="0" marL="0">
              <a:lnSpc>
                <a:spcPts val="1500"/>
              </a:lnSpc>
              <a:buNone/>
            </a:pPr>
            <a:r>
              <a:rPr lang="en-US" sz="1200" dirty="0">
                <a:solidFill>
                  <a:srgbClr val="2C3249"/>
                </a:solidFill>
                <a:latin typeface="Kanit Light" pitchFamily="34" charset="0"/>
                <a:ea typeface="Kanit Light" pitchFamily="34" charset="-122"/>
                <a:cs typeface="Kanit Light" pitchFamily="34" charset="-120"/>
              </a:rPr>
              <a:t>Advanced Analytics</a:t>
            </a:r>
            <a:endParaRPr lang="en-US" sz="1200" dirty="0"/>
          </a:p>
        </p:txBody>
      </p:sp>
      <p:sp>
        <p:nvSpPr>
          <p:cNvPr id="31" name="Text 26"/>
          <p:cNvSpPr/>
          <p:nvPr/>
        </p:nvSpPr>
        <p:spPr>
          <a:xfrm>
            <a:off x="695444" y="6611898"/>
            <a:ext cx="6434733" cy="395049"/>
          </a:xfrm>
          <a:prstGeom prst="rect">
            <a:avLst/>
          </a:prstGeom>
          <a:noFill/>
          <a:ln/>
        </p:spPr>
        <p:txBody>
          <a:bodyPr wrap="square" lIns="0" tIns="0" rIns="0" bIns="0" rtlCol="0" anchor="t"/>
          <a:lstStyle/>
          <a:p>
            <a:pPr algn="l" indent="0" marL="0">
              <a:lnSpc>
                <a:spcPts val="1550"/>
              </a:lnSpc>
              <a:buNone/>
            </a:pPr>
            <a:r>
              <a:rPr lang="en-US" sz="950" dirty="0">
                <a:solidFill>
                  <a:srgbClr val="2C3249"/>
                </a:solidFill>
                <a:latin typeface="Martel Sans" pitchFamily="34" charset="0"/>
                <a:ea typeface="Martel Sans" pitchFamily="34" charset="-122"/>
                <a:cs typeface="Martel Sans" pitchFamily="34" charset="-120"/>
              </a:rPr>
              <a:t>Develop customizable dashboards and reporting features that provide actionable insights into productivity trends and bottlenecks.</a:t>
            </a:r>
            <a:endParaRPr lang="en-US" sz="950" dirty="0"/>
          </a:p>
        </p:txBody>
      </p:sp>
      <p:sp>
        <p:nvSpPr>
          <p:cNvPr id="32" name="Shape 27"/>
          <p:cNvSpPr/>
          <p:nvPr/>
        </p:nvSpPr>
        <p:spPr>
          <a:xfrm>
            <a:off x="7562017" y="5789652"/>
            <a:ext cx="6496169" cy="123349"/>
          </a:xfrm>
          <a:prstGeom prst="roundRect">
            <a:avLst>
              <a:gd name="adj" fmla="val 42032"/>
            </a:avLst>
          </a:prstGeom>
          <a:solidFill>
            <a:srgbClr val="DFECE9"/>
          </a:solidFill>
          <a:ln w="7620">
            <a:solidFill>
              <a:srgbClr val="C5D2CF"/>
            </a:solidFill>
            <a:prstDash val="solid"/>
          </a:ln>
        </p:spPr>
      </p:sp>
      <p:sp>
        <p:nvSpPr>
          <p:cNvPr id="33" name="Shape 28"/>
          <p:cNvSpPr/>
          <p:nvPr/>
        </p:nvSpPr>
        <p:spPr>
          <a:xfrm>
            <a:off x="7376874" y="5666184"/>
            <a:ext cx="370284" cy="370284"/>
          </a:xfrm>
          <a:prstGeom prst="roundRect">
            <a:avLst>
              <a:gd name="adj" fmla="val 123473"/>
            </a:avLst>
          </a:prstGeom>
          <a:solidFill>
            <a:srgbClr val="DFECE9"/>
          </a:solidFill>
          <a:ln w="7620">
            <a:solidFill>
              <a:srgbClr val="C5D2CF"/>
            </a:solidFill>
            <a:prstDash val="solid"/>
          </a:ln>
        </p:spPr>
      </p:sp>
      <p:pic>
        <p:nvPicPr>
          <p:cNvPr id="34" name="Image 3" descr="preencoded.png">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469386" y="5758696"/>
            <a:ext cx="185142" cy="185142"/>
          </a:xfrm>
          <a:prstGeom prst="rect">
            <a:avLst/>
          </a:prstGeom>
        </p:spPr>
      </p:pic>
      <p:sp>
        <p:nvSpPr>
          <p:cNvPr id="35" name="Text 29"/>
          <p:cNvSpPr/>
          <p:nvPr/>
        </p:nvSpPr>
        <p:spPr>
          <a:xfrm>
            <a:off x="7500223" y="6159818"/>
            <a:ext cx="1543050" cy="192881"/>
          </a:xfrm>
          <a:prstGeom prst="rect">
            <a:avLst/>
          </a:prstGeom>
          <a:noFill/>
          <a:ln/>
        </p:spPr>
        <p:txBody>
          <a:bodyPr wrap="none" lIns="0" tIns="0" rIns="0" bIns="0" rtlCol="0" anchor="t"/>
          <a:lstStyle/>
          <a:p>
            <a:pPr algn="l" indent="0" marL="0">
              <a:lnSpc>
                <a:spcPts val="1500"/>
              </a:lnSpc>
              <a:buNone/>
            </a:pPr>
            <a:r>
              <a:rPr lang="en-US" sz="1200" dirty="0">
                <a:solidFill>
                  <a:srgbClr val="2C3249"/>
                </a:solidFill>
                <a:latin typeface="Kanit Light" pitchFamily="34" charset="0"/>
                <a:ea typeface="Kanit Light" pitchFamily="34" charset="-122"/>
                <a:cs typeface="Kanit Light" pitchFamily="34" charset="-120"/>
              </a:rPr>
              <a:t>Global Expansion</a:t>
            </a:r>
            <a:endParaRPr lang="en-US" sz="1200" dirty="0"/>
          </a:p>
        </p:txBody>
      </p:sp>
      <p:sp>
        <p:nvSpPr>
          <p:cNvPr id="36" name="Text 30"/>
          <p:cNvSpPr/>
          <p:nvPr/>
        </p:nvSpPr>
        <p:spPr>
          <a:xfrm>
            <a:off x="7500223" y="6426756"/>
            <a:ext cx="6434733" cy="395049"/>
          </a:xfrm>
          <a:prstGeom prst="rect">
            <a:avLst/>
          </a:prstGeom>
          <a:noFill/>
          <a:ln/>
        </p:spPr>
        <p:txBody>
          <a:bodyPr wrap="square" lIns="0" tIns="0" rIns="0" bIns="0" rtlCol="0" anchor="t"/>
          <a:lstStyle/>
          <a:p>
            <a:pPr algn="l" indent="0" marL="0">
              <a:lnSpc>
                <a:spcPts val="1550"/>
              </a:lnSpc>
              <a:buNone/>
            </a:pPr>
            <a:r>
              <a:rPr lang="en-US" sz="950" dirty="0">
                <a:solidFill>
                  <a:srgbClr val="2C3249"/>
                </a:solidFill>
                <a:latin typeface="Martel Sans" pitchFamily="34" charset="0"/>
                <a:ea typeface="Martel Sans" pitchFamily="34" charset="-122"/>
                <a:cs typeface="Martel Sans" pitchFamily="34" charset="-120"/>
              </a:rPr>
              <a:t>Localize interface and support for 8 additional languages and cultural contexts to serve international markets.</a:t>
            </a:r>
            <a:endParaRPr lang="en-US" sz="950" dirty="0"/>
          </a:p>
        </p:txBody>
      </p:sp>
      <p:sp>
        <p:nvSpPr>
          <p:cNvPr id="37" name="Shape 31"/>
          <p:cNvSpPr/>
          <p:nvPr/>
        </p:nvSpPr>
        <p:spPr>
          <a:xfrm>
            <a:off x="572095" y="7330821"/>
            <a:ext cx="13486209" cy="22979"/>
          </a:xfrm>
          <a:prstGeom prst="rect">
            <a:avLst/>
          </a:prstGeom>
          <a:solidFill>
            <a:srgbClr val="2C3249">
              <a:alpha val="50000"/>
            </a:srgbClr>
          </a:solidFill>
          <a:ln/>
        </p:spPr>
      </p:sp>
      <p:sp>
        <p:nvSpPr>
          <p:cNvPr id="38" name="Text 32"/>
          <p:cNvSpPr/>
          <p:nvPr/>
        </p:nvSpPr>
        <p:spPr>
          <a:xfrm>
            <a:off x="572095" y="7538918"/>
            <a:ext cx="1868448" cy="231338"/>
          </a:xfrm>
          <a:prstGeom prst="rect">
            <a:avLst/>
          </a:prstGeom>
          <a:noFill/>
          <a:ln/>
        </p:spPr>
        <p:txBody>
          <a:bodyPr wrap="none" lIns="0" tIns="0" rIns="0" bIns="0" rtlCol="0" anchor="t"/>
          <a:lstStyle/>
          <a:p>
            <a:pPr algn="l" indent="0" marL="0">
              <a:lnSpc>
                <a:spcPts val="1800"/>
              </a:lnSpc>
              <a:buNone/>
            </a:pPr>
            <a:r>
              <a:rPr lang="en-US" sz="1450" dirty="0">
                <a:solidFill>
                  <a:srgbClr val="272D45"/>
                </a:solidFill>
                <a:latin typeface="Kanit Light" pitchFamily="34" charset="0"/>
                <a:ea typeface="Kanit Light" pitchFamily="34" charset="-122"/>
                <a:cs typeface="Kanit Light" pitchFamily="34" charset="-120"/>
              </a:rPr>
              <a:t>Key Recommendations</a:t>
            </a:r>
            <a:endParaRPr lang="en-US" sz="1450" dirty="0"/>
          </a:p>
        </p:txBody>
      </p:sp>
      <p:sp>
        <p:nvSpPr>
          <p:cNvPr id="39" name="Text 33"/>
          <p:cNvSpPr/>
          <p:nvPr/>
        </p:nvSpPr>
        <p:spPr>
          <a:xfrm>
            <a:off x="572095" y="8078748"/>
            <a:ext cx="1543050" cy="192881"/>
          </a:xfrm>
          <a:prstGeom prst="rect">
            <a:avLst/>
          </a:prstGeom>
          <a:noFill/>
          <a:ln/>
        </p:spPr>
        <p:txBody>
          <a:bodyPr wrap="none" lIns="0" tIns="0" rIns="0" bIns="0" rtlCol="0" anchor="t"/>
          <a:lstStyle/>
          <a:p>
            <a:pPr algn="l" indent="0" marL="0">
              <a:lnSpc>
                <a:spcPts val="1500"/>
              </a:lnSpc>
              <a:buNone/>
            </a:pPr>
            <a:r>
              <a:rPr lang="en-US" sz="1200" dirty="0">
                <a:solidFill>
                  <a:srgbClr val="272D45"/>
                </a:solidFill>
                <a:latin typeface="Kanit Light" pitchFamily="34" charset="0"/>
                <a:ea typeface="Kanit Light" pitchFamily="34" charset="-122"/>
                <a:cs typeface="Kanit Light" pitchFamily="34" charset="-120"/>
              </a:rPr>
              <a:t>For Future Projects</a:t>
            </a:r>
            <a:endParaRPr lang="en-US" sz="1200" dirty="0"/>
          </a:p>
        </p:txBody>
      </p:sp>
      <p:sp>
        <p:nvSpPr>
          <p:cNvPr id="40" name="Text 34"/>
          <p:cNvSpPr/>
          <p:nvPr/>
        </p:nvSpPr>
        <p:spPr>
          <a:xfrm>
            <a:off x="572095" y="8394978"/>
            <a:ext cx="6592610" cy="197525"/>
          </a:xfrm>
          <a:prstGeom prst="rect">
            <a:avLst/>
          </a:prstGeom>
          <a:noFill/>
          <a:ln/>
        </p:spPr>
        <p:txBody>
          <a:bodyPr wrap="none" lIns="0" tIns="0" rIns="0" bIns="0" rtlCol="0" anchor="t"/>
          <a:lstStyle/>
          <a:p>
            <a:pPr algn="l" marL="342900" indent="-342900">
              <a:lnSpc>
                <a:spcPts val="1550"/>
              </a:lnSpc>
              <a:buSzPct val="100000"/>
              <a:buFont typeface="+mj-lt"/>
              <a:buAutoNum type="arabicPeriod" startAt="1"/>
            </a:pPr>
            <a:r>
              <a:rPr lang="en-US" sz="950" dirty="0">
                <a:solidFill>
                  <a:srgbClr val="2C3249"/>
                </a:solidFill>
                <a:latin typeface="Martel Sans" pitchFamily="34" charset="0"/>
                <a:ea typeface="Martel Sans" pitchFamily="34" charset="-122"/>
                <a:cs typeface="Martel Sans" pitchFamily="34" charset="-120"/>
              </a:rPr>
              <a:t>Allocate 25-30% of project timeline to user research and testing</a:t>
            </a:r>
            <a:endParaRPr lang="en-US" sz="950" dirty="0"/>
          </a:p>
        </p:txBody>
      </p:sp>
      <p:sp>
        <p:nvSpPr>
          <p:cNvPr id="41" name="Text 35"/>
          <p:cNvSpPr/>
          <p:nvPr/>
        </p:nvSpPr>
        <p:spPr>
          <a:xfrm>
            <a:off x="572095" y="8635603"/>
            <a:ext cx="6592610" cy="197525"/>
          </a:xfrm>
          <a:prstGeom prst="rect">
            <a:avLst/>
          </a:prstGeom>
          <a:noFill/>
          <a:ln/>
        </p:spPr>
        <p:txBody>
          <a:bodyPr wrap="none" lIns="0" tIns="0" rIns="0" bIns="0" rtlCol="0" anchor="t"/>
          <a:lstStyle/>
          <a:p>
            <a:pPr algn="l" marL="342900" indent="-342900">
              <a:lnSpc>
                <a:spcPts val="1550"/>
              </a:lnSpc>
              <a:buSzPct val="100000"/>
              <a:buFont typeface="+mj-lt"/>
              <a:buAutoNum type="arabicPeriod" startAt="2"/>
            </a:pPr>
            <a:r>
              <a:rPr lang="en-US" sz="950" dirty="0">
                <a:solidFill>
                  <a:srgbClr val="2C3249"/>
                </a:solidFill>
                <a:latin typeface="Martel Sans" pitchFamily="34" charset="0"/>
                <a:ea typeface="Martel Sans" pitchFamily="34" charset="-122"/>
                <a:cs typeface="Martel Sans" pitchFamily="34" charset="-120"/>
              </a:rPr>
              <a:t>Create cross-functional core teams from project inception</a:t>
            </a:r>
            <a:endParaRPr lang="en-US" sz="950" dirty="0"/>
          </a:p>
        </p:txBody>
      </p:sp>
      <p:sp>
        <p:nvSpPr>
          <p:cNvPr id="42" name="Text 36"/>
          <p:cNvSpPr/>
          <p:nvPr/>
        </p:nvSpPr>
        <p:spPr>
          <a:xfrm>
            <a:off x="572095" y="8876228"/>
            <a:ext cx="6592610" cy="197525"/>
          </a:xfrm>
          <a:prstGeom prst="rect">
            <a:avLst/>
          </a:prstGeom>
          <a:noFill/>
          <a:ln/>
        </p:spPr>
        <p:txBody>
          <a:bodyPr wrap="none" lIns="0" tIns="0" rIns="0" bIns="0" rtlCol="0" anchor="t"/>
          <a:lstStyle/>
          <a:p>
            <a:pPr algn="l" marL="342900" indent="-342900">
              <a:lnSpc>
                <a:spcPts val="1550"/>
              </a:lnSpc>
              <a:buSzPct val="100000"/>
              <a:buFont typeface="+mj-lt"/>
              <a:buAutoNum type="arabicPeriod" startAt="3"/>
            </a:pPr>
            <a:r>
              <a:rPr lang="en-US" sz="950" dirty="0">
                <a:solidFill>
                  <a:srgbClr val="2C3249"/>
                </a:solidFill>
                <a:latin typeface="Martel Sans" pitchFamily="34" charset="0"/>
                <a:ea typeface="Martel Sans" pitchFamily="34" charset="-122"/>
                <a:cs typeface="Martel Sans" pitchFamily="34" charset="-120"/>
              </a:rPr>
              <a:t>Build prototyping and iteration time into schedules</a:t>
            </a:r>
            <a:endParaRPr lang="en-US" sz="950" dirty="0"/>
          </a:p>
        </p:txBody>
      </p:sp>
      <p:sp>
        <p:nvSpPr>
          <p:cNvPr id="43" name="Text 37"/>
          <p:cNvSpPr/>
          <p:nvPr/>
        </p:nvSpPr>
        <p:spPr>
          <a:xfrm>
            <a:off x="572095" y="9116854"/>
            <a:ext cx="6592610" cy="197525"/>
          </a:xfrm>
          <a:prstGeom prst="rect">
            <a:avLst/>
          </a:prstGeom>
          <a:noFill/>
          <a:ln/>
        </p:spPr>
        <p:txBody>
          <a:bodyPr wrap="none" lIns="0" tIns="0" rIns="0" bIns="0" rtlCol="0" anchor="t"/>
          <a:lstStyle/>
          <a:p>
            <a:pPr algn="l" marL="342900" indent="-342900">
              <a:lnSpc>
                <a:spcPts val="1550"/>
              </a:lnSpc>
              <a:buSzPct val="100000"/>
              <a:buFont typeface="+mj-lt"/>
              <a:buAutoNum type="arabicPeriod" startAt="4"/>
            </a:pPr>
            <a:r>
              <a:rPr lang="en-US" sz="950" dirty="0">
                <a:solidFill>
                  <a:srgbClr val="2C3249"/>
                </a:solidFill>
                <a:latin typeface="Martel Sans" pitchFamily="34" charset="0"/>
                <a:ea typeface="Martel Sans" pitchFamily="34" charset="-122"/>
                <a:cs typeface="Martel Sans" pitchFamily="34" charset="-120"/>
              </a:rPr>
              <a:t>Establish clear success metrics before design begins</a:t>
            </a:r>
            <a:endParaRPr lang="en-US" sz="950" dirty="0"/>
          </a:p>
        </p:txBody>
      </p:sp>
      <p:sp>
        <p:nvSpPr>
          <p:cNvPr id="44" name="Text 38"/>
          <p:cNvSpPr/>
          <p:nvPr/>
        </p:nvSpPr>
        <p:spPr>
          <a:xfrm>
            <a:off x="572095" y="9357479"/>
            <a:ext cx="6592610" cy="197525"/>
          </a:xfrm>
          <a:prstGeom prst="rect">
            <a:avLst/>
          </a:prstGeom>
          <a:noFill/>
          <a:ln/>
        </p:spPr>
        <p:txBody>
          <a:bodyPr wrap="none" lIns="0" tIns="0" rIns="0" bIns="0" rtlCol="0" anchor="t"/>
          <a:lstStyle/>
          <a:p>
            <a:pPr algn="l" marL="342900" indent="-342900">
              <a:lnSpc>
                <a:spcPts val="1550"/>
              </a:lnSpc>
              <a:buSzPct val="100000"/>
              <a:buFont typeface="+mj-lt"/>
              <a:buAutoNum type="arabicPeriod" startAt="5"/>
            </a:pPr>
            <a:r>
              <a:rPr lang="en-US" sz="950" dirty="0">
                <a:solidFill>
                  <a:srgbClr val="2C3249"/>
                </a:solidFill>
                <a:latin typeface="Martel Sans" pitchFamily="34" charset="0"/>
                <a:ea typeface="Martel Sans" pitchFamily="34" charset="-122"/>
                <a:cs typeface="Martel Sans" pitchFamily="34" charset="-120"/>
              </a:rPr>
              <a:t>Plan for post-launch optimization and enhancement</a:t>
            </a:r>
            <a:endParaRPr lang="en-US" sz="950" dirty="0"/>
          </a:p>
        </p:txBody>
      </p:sp>
      <p:sp>
        <p:nvSpPr>
          <p:cNvPr id="45" name="Text 39"/>
          <p:cNvSpPr/>
          <p:nvPr/>
        </p:nvSpPr>
        <p:spPr>
          <a:xfrm>
            <a:off x="7473315" y="8078748"/>
            <a:ext cx="1586746" cy="192881"/>
          </a:xfrm>
          <a:prstGeom prst="rect">
            <a:avLst/>
          </a:prstGeom>
          <a:noFill/>
          <a:ln/>
        </p:spPr>
        <p:txBody>
          <a:bodyPr wrap="none" lIns="0" tIns="0" rIns="0" bIns="0" rtlCol="0" anchor="t"/>
          <a:lstStyle/>
          <a:p>
            <a:pPr algn="l" indent="0" marL="0">
              <a:lnSpc>
                <a:spcPts val="1500"/>
              </a:lnSpc>
              <a:buNone/>
            </a:pPr>
            <a:r>
              <a:rPr lang="en-US" sz="1200" dirty="0">
                <a:solidFill>
                  <a:srgbClr val="272D45"/>
                </a:solidFill>
                <a:latin typeface="Kanit Light" pitchFamily="34" charset="0"/>
                <a:ea typeface="Kanit Light" pitchFamily="34" charset="-122"/>
                <a:cs typeface="Kanit Light" pitchFamily="34" charset="-120"/>
              </a:rPr>
              <a:t>Continuing This Project</a:t>
            </a:r>
            <a:endParaRPr lang="en-US" sz="1200" dirty="0"/>
          </a:p>
        </p:txBody>
      </p:sp>
      <p:sp>
        <p:nvSpPr>
          <p:cNvPr id="46" name="Text 40"/>
          <p:cNvSpPr/>
          <p:nvPr/>
        </p:nvSpPr>
        <p:spPr>
          <a:xfrm>
            <a:off x="7473315" y="8394978"/>
            <a:ext cx="6592610" cy="592574"/>
          </a:xfrm>
          <a:prstGeom prst="rect">
            <a:avLst/>
          </a:prstGeom>
          <a:noFill/>
          <a:ln/>
        </p:spPr>
        <p:txBody>
          <a:bodyPr wrap="square" lIns="0" tIns="0" rIns="0" bIns="0" rtlCol="0" anchor="t"/>
          <a:lstStyle/>
          <a:p>
            <a:pPr algn="l" indent="0" marL="0">
              <a:lnSpc>
                <a:spcPts val="1550"/>
              </a:lnSpc>
              <a:buNone/>
            </a:pPr>
            <a:r>
              <a:rPr lang="en-US" sz="950" dirty="0">
                <a:solidFill>
                  <a:srgbClr val="2C3249"/>
                </a:solidFill>
                <a:latin typeface="Martel Sans" pitchFamily="34" charset="0"/>
                <a:ea typeface="Martel Sans" pitchFamily="34" charset="-122"/>
                <a:cs typeface="Martel Sans" pitchFamily="34" charset="-120"/>
              </a:rPr>
              <a:t>Maintain regular user feedback channels through quarterly surveys, monthly user group sessions, and continuous support ticket analysis. Establish a quarterly review cycle to assess metrics, prioritize enhancements, and ensure the solution evolves with changing user needs and market conditions.</a:t>
            </a:r>
            <a:endParaRPr lang="en-US" sz="950" dirty="0"/>
          </a:p>
        </p:txBody>
      </p:sp>
      <p:sp>
        <p:nvSpPr>
          <p:cNvPr id="47" name="Shape 41"/>
          <p:cNvSpPr/>
          <p:nvPr/>
        </p:nvSpPr>
        <p:spPr>
          <a:xfrm>
            <a:off x="572095" y="9736931"/>
            <a:ext cx="13486209" cy="1038225"/>
          </a:xfrm>
          <a:prstGeom prst="roundRect">
            <a:avLst>
              <a:gd name="adj" fmla="val 4994"/>
            </a:avLst>
          </a:prstGeom>
          <a:solidFill>
            <a:srgbClr val="CFE2DE"/>
          </a:solidFill>
          <a:ln/>
        </p:spPr>
      </p:sp>
      <p:pic>
        <p:nvPicPr>
          <p:cNvPr id="48" name="Image 4" descr="preencoded.png">    </p:cNvPr>
          <p:cNvPicPr>
            <a:picLocks noChangeAspect="1"/>
          </p:cNvPicPr>
          <p:nvPr/>
        </p:nvPicPr>
        <p:blipFill>
          <a:blip r:embed="rId9"/>
          <a:stretch>
            <a:fillRect/>
          </a:stretch>
        </p:blipFill>
        <p:spPr>
          <a:xfrm>
            <a:off x="695444" y="9900880"/>
            <a:ext cx="192881" cy="154305"/>
          </a:xfrm>
          <a:prstGeom prst="rect">
            <a:avLst/>
          </a:prstGeom>
        </p:spPr>
      </p:pic>
      <p:sp>
        <p:nvSpPr>
          <p:cNvPr id="49" name="Text 42"/>
          <p:cNvSpPr/>
          <p:nvPr/>
        </p:nvSpPr>
        <p:spPr>
          <a:xfrm>
            <a:off x="1011674" y="9891117"/>
            <a:ext cx="1543050" cy="192881"/>
          </a:xfrm>
          <a:prstGeom prst="rect">
            <a:avLst/>
          </a:prstGeom>
          <a:noFill/>
          <a:ln/>
        </p:spPr>
        <p:txBody>
          <a:bodyPr wrap="none" lIns="0" tIns="0" rIns="0" bIns="0" rtlCol="0" anchor="t"/>
          <a:lstStyle/>
          <a:p>
            <a:pPr algn="l" indent="0" marL="0">
              <a:lnSpc>
                <a:spcPts val="1500"/>
              </a:lnSpc>
              <a:buNone/>
            </a:pPr>
            <a:r>
              <a:rPr lang="en-US" sz="1200" dirty="0">
                <a:solidFill>
                  <a:srgbClr val="000000"/>
                </a:solidFill>
                <a:latin typeface="Kanit Light" pitchFamily="34" charset="0"/>
                <a:ea typeface="Kanit Light" pitchFamily="34" charset="-122"/>
                <a:cs typeface="Kanit Light" pitchFamily="34" charset="-120"/>
              </a:rPr>
              <a:t>Final Reflection</a:t>
            </a:r>
            <a:endParaRPr lang="en-US" sz="1200" dirty="0"/>
          </a:p>
        </p:txBody>
      </p:sp>
      <p:sp>
        <p:nvSpPr>
          <p:cNvPr id="50" name="Text 43"/>
          <p:cNvSpPr/>
          <p:nvPr/>
        </p:nvSpPr>
        <p:spPr>
          <a:xfrm>
            <a:off x="1011674" y="10207347"/>
            <a:ext cx="12923282" cy="395049"/>
          </a:xfrm>
          <a:prstGeom prst="rect">
            <a:avLst/>
          </a:prstGeom>
          <a:noFill/>
          <a:ln/>
        </p:spPr>
        <p:txBody>
          <a:bodyPr wrap="square" lIns="0" tIns="0" rIns="0" bIns="0" rtlCol="0" anchor="t"/>
          <a:lstStyle/>
          <a:p>
            <a:pPr algn="l" indent="0" marL="0">
              <a:lnSpc>
                <a:spcPts val="1550"/>
              </a:lnSpc>
              <a:buNone/>
            </a:pPr>
            <a:r>
              <a:rPr lang="en-US" sz="950" dirty="0">
                <a:solidFill>
                  <a:srgbClr val="000000"/>
                </a:solidFill>
                <a:latin typeface="Martel Sans" pitchFamily="34" charset="0"/>
                <a:ea typeface="Martel Sans" pitchFamily="34" charset="-122"/>
                <a:cs typeface="Martel Sans" pitchFamily="34" charset="-120"/>
              </a:rPr>
              <a:t>The Design Thinking process proved invaluable in creating a solution that truly serves user needs while delivering strong business outcomes. The methodology's emphasis on empathy, experimentation, and iteration transformed an ambitious concept into a successful, adopted product that continues to evolve and improve.</a:t>
            </a:r>
            <a:endParaRPr lang="en-US" sz="9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06517" y="555665"/>
            <a:ext cx="13217366" cy="1261586"/>
          </a:xfrm>
          <a:prstGeom prst="rect">
            <a:avLst/>
          </a:prstGeom>
          <a:noFill/>
          <a:ln/>
        </p:spPr>
        <p:txBody>
          <a:bodyPr wrap="square" lIns="0" tIns="0" rIns="0" bIns="0" rtlCol="0" anchor="t"/>
          <a:lstStyle/>
          <a:p>
            <a:pPr algn="l" indent="0" marL="0">
              <a:lnSpc>
                <a:spcPts val="4950"/>
              </a:lnSpc>
              <a:buNone/>
            </a:pPr>
            <a:r>
              <a:rPr lang="en-US" sz="3950" dirty="0">
                <a:solidFill>
                  <a:srgbClr val="272D45"/>
                </a:solidFill>
                <a:latin typeface="Kanit Light" pitchFamily="34" charset="0"/>
                <a:ea typeface="Kanit Light" pitchFamily="34" charset="-122"/>
                <a:cs typeface="Kanit Light" pitchFamily="34" charset="-120"/>
              </a:rPr>
              <a:t>Executive Summary: Problem Statement and Solution Overview</a:t>
            </a:r>
            <a:endParaRPr lang="en-US" sz="3950" dirty="0"/>
          </a:p>
        </p:txBody>
      </p:sp>
      <p:sp>
        <p:nvSpPr>
          <p:cNvPr id="3" name="Text 1"/>
          <p:cNvSpPr/>
          <p:nvPr/>
        </p:nvSpPr>
        <p:spPr>
          <a:xfrm>
            <a:off x="706517" y="2321838"/>
            <a:ext cx="3028355" cy="378619"/>
          </a:xfrm>
          <a:prstGeom prst="rect">
            <a:avLst/>
          </a:prstGeom>
          <a:noFill/>
          <a:ln/>
        </p:spPr>
        <p:txBody>
          <a:bodyPr wrap="none" lIns="0" tIns="0" rIns="0" bIns="0" rtlCol="0" anchor="t"/>
          <a:lstStyle/>
          <a:p>
            <a:pPr algn="l" indent="0" marL="0">
              <a:lnSpc>
                <a:spcPts val="2950"/>
              </a:lnSpc>
              <a:buNone/>
            </a:pPr>
            <a:r>
              <a:rPr lang="en-US" sz="2350" dirty="0">
                <a:solidFill>
                  <a:srgbClr val="272D45"/>
                </a:solidFill>
                <a:latin typeface="Kanit Light" pitchFamily="34" charset="0"/>
                <a:ea typeface="Kanit Light" pitchFamily="34" charset="-122"/>
                <a:cs typeface="Kanit Light" pitchFamily="34" charset="-120"/>
              </a:rPr>
              <a:t>The Challenge</a:t>
            </a:r>
            <a:endParaRPr lang="en-US" sz="2350" dirty="0"/>
          </a:p>
        </p:txBody>
      </p:sp>
      <p:sp>
        <p:nvSpPr>
          <p:cNvPr id="4" name="Text 2"/>
          <p:cNvSpPr/>
          <p:nvPr/>
        </p:nvSpPr>
        <p:spPr>
          <a:xfrm>
            <a:off x="706517" y="2902268"/>
            <a:ext cx="4991457" cy="2584133"/>
          </a:xfrm>
          <a:prstGeom prst="rect">
            <a:avLst/>
          </a:prstGeom>
          <a:noFill/>
          <a:ln/>
        </p:spPr>
        <p:txBody>
          <a:bodyPr wrap="square" lIns="0" tIns="0" rIns="0" bIns="0" rtlCol="0" anchor="t"/>
          <a:lstStyle/>
          <a:p>
            <a:pPr algn="l" indent="0" marL="0">
              <a:lnSpc>
                <a:spcPts val="2500"/>
              </a:lnSpc>
              <a:buNone/>
            </a:pPr>
            <a:r>
              <a:rPr lang="en-US" sz="1550" dirty="0">
                <a:solidFill>
                  <a:srgbClr val="2C3249"/>
                </a:solidFill>
                <a:latin typeface="Martel Sans" pitchFamily="34" charset="0"/>
                <a:ea typeface="Martel Sans" pitchFamily="34" charset="-122"/>
                <a:cs typeface="Martel Sans" pitchFamily="34" charset="-120"/>
              </a:rPr>
              <a:t>Users struggled with fragmented workflows and disconnected tools that reduced productivity by 35%. Pain points included manual data entry, lack of integration between systems, and difficulty tracking progress across multiple projects. The market demanded a unified solution that would streamline operations while remaining intuitive and accessible.</a:t>
            </a:r>
            <a:endParaRPr lang="en-US" sz="1550" dirty="0"/>
          </a:p>
        </p:txBody>
      </p:sp>
      <p:sp>
        <p:nvSpPr>
          <p:cNvPr id="5" name="Text 3"/>
          <p:cNvSpPr/>
          <p:nvPr/>
        </p:nvSpPr>
        <p:spPr>
          <a:xfrm>
            <a:off x="6198037" y="2321838"/>
            <a:ext cx="3028355" cy="378619"/>
          </a:xfrm>
          <a:prstGeom prst="rect">
            <a:avLst/>
          </a:prstGeom>
          <a:noFill/>
          <a:ln/>
        </p:spPr>
        <p:txBody>
          <a:bodyPr wrap="none" lIns="0" tIns="0" rIns="0" bIns="0" rtlCol="0" anchor="t"/>
          <a:lstStyle/>
          <a:p>
            <a:pPr algn="l" indent="0" marL="0">
              <a:lnSpc>
                <a:spcPts val="2950"/>
              </a:lnSpc>
              <a:buNone/>
            </a:pPr>
            <a:r>
              <a:rPr lang="en-US" sz="2350" dirty="0">
                <a:solidFill>
                  <a:srgbClr val="272D45"/>
                </a:solidFill>
                <a:latin typeface="Kanit Light" pitchFamily="34" charset="0"/>
                <a:ea typeface="Kanit Light" pitchFamily="34" charset="-122"/>
                <a:cs typeface="Kanit Light" pitchFamily="34" charset="-120"/>
              </a:rPr>
              <a:t>Our Solution</a:t>
            </a:r>
            <a:endParaRPr lang="en-US" sz="2350" dirty="0"/>
          </a:p>
        </p:txBody>
      </p:sp>
      <p:sp>
        <p:nvSpPr>
          <p:cNvPr id="6" name="Text 4"/>
          <p:cNvSpPr/>
          <p:nvPr/>
        </p:nvSpPr>
        <p:spPr>
          <a:xfrm>
            <a:off x="6198037" y="2902268"/>
            <a:ext cx="7733348" cy="1615083"/>
          </a:xfrm>
          <a:prstGeom prst="rect">
            <a:avLst/>
          </a:prstGeom>
          <a:noFill/>
          <a:ln/>
        </p:spPr>
        <p:txBody>
          <a:bodyPr wrap="square" lIns="0" tIns="0" rIns="0" bIns="0" rtlCol="0" anchor="t"/>
          <a:lstStyle/>
          <a:p>
            <a:pPr algn="l" indent="0" marL="0">
              <a:lnSpc>
                <a:spcPts val="2500"/>
              </a:lnSpc>
              <a:buNone/>
            </a:pPr>
            <a:r>
              <a:rPr lang="en-US" sz="1550" dirty="0">
                <a:solidFill>
                  <a:srgbClr val="2C3249"/>
                </a:solidFill>
                <a:latin typeface="Martel Sans" pitchFamily="34" charset="0"/>
                <a:ea typeface="Martel Sans" pitchFamily="34" charset="-122"/>
                <a:cs typeface="Martel Sans" pitchFamily="34" charset="-120"/>
              </a:rPr>
              <a:t>We developed an integrated platform that consolidates essential workflows into a single, user-friendly interface. By leveraging automation and intelligent design, our solution reduces task completion time by 60% while improving accuracy and user satisfaction. The platform adapts to individual work styles and scales seamlessly with organizational growth.</a:t>
            </a:r>
            <a:endParaRPr lang="en-US" sz="1550" dirty="0"/>
          </a:p>
        </p:txBody>
      </p:sp>
      <p:sp>
        <p:nvSpPr>
          <p:cNvPr id="7" name="Text 5"/>
          <p:cNvSpPr/>
          <p:nvPr/>
        </p:nvSpPr>
        <p:spPr>
          <a:xfrm>
            <a:off x="706517" y="5995988"/>
            <a:ext cx="3115032" cy="666155"/>
          </a:xfrm>
          <a:prstGeom prst="rect">
            <a:avLst/>
          </a:prstGeom>
          <a:noFill/>
          <a:ln/>
        </p:spPr>
        <p:txBody>
          <a:bodyPr wrap="none" lIns="0" tIns="0" rIns="0" bIns="0" rtlCol="0" anchor="t"/>
          <a:lstStyle/>
          <a:p>
            <a:pPr algn="ctr" indent="0" marL="0">
              <a:lnSpc>
                <a:spcPts val="5200"/>
              </a:lnSpc>
              <a:buNone/>
            </a:pPr>
            <a:r>
              <a:rPr lang="en-US" sz="5200" dirty="0">
                <a:solidFill>
                  <a:srgbClr val="2C3249"/>
                </a:solidFill>
                <a:latin typeface="Kanit Light" pitchFamily="34" charset="0"/>
                <a:ea typeface="Kanit Light" pitchFamily="34" charset="-122"/>
                <a:cs typeface="Kanit Light" pitchFamily="34" charset="-120"/>
              </a:rPr>
              <a:t>35%</a:t>
            </a:r>
            <a:endParaRPr lang="en-US" sz="5200" dirty="0"/>
          </a:p>
        </p:txBody>
      </p:sp>
      <p:sp>
        <p:nvSpPr>
          <p:cNvPr id="8" name="Text 6"/>
          <p:cNvSpPr/>
          <p:nvPr/>
        </p:nvSpPr>
        <p:spPr>
          <a:xfrm>
            <a:off x="1002149" y="6914317"/>
            <a:ext cx="2523649" cy="315516"/>
          </a:xfrm>
          <a:prstGeom prst="rect">
            <a:avLst/>
          </a:prstGeom>
          <a:noFill/>
          <a:ln/>
        </p:spPr>
        <p:txBody>
          <a:bodyPr wrap="none" lIns="0" tIns="0" rIns="0" bIns="0" rtlCol="0" anchor="t"/>
          <a:lstStyle/>
          <a:p>
            <a:pPr algn="ctr" indent="0" marL="0">
              <a:lnSpc>
                <a:spcPts val="2450"/>
              </a:lnSpc>
              <a:buNone/>
            </a:pPr>
            <a:r>
              <a:rPr lang="en-US" sz="1950" dirty="0">
                <a:solidFill>
                  <a:srgbClr val="2C3249"/>
                </a:solidFill>
                <a:latin typeface="Kanit Light" pitchFamily="34" charset="0"/>
                <a:ea typeface="Kanit Light" pitchFamily="34" charset="-122"/>
                <a:cs typeface="Kanit Light" pitchFamily="34" charset="-120"/>
              </a:rPr>
              <a:t>Productivity Loss</a:t>
            </a:r>
            <a:endParaRPr lang="en-US" sz="1950" dirty="0"/>
          </a:p>
        </p:txBody>
      </p:sp>
      <p:sp>
        <p:nvSpPr>
          <p:cNvPr id="9" name="Text 7"/>
          <p:cNvSpPr/>
          <p:nvPr/>
        </p:nvSpPr>
        <p:spPr>
          <a:xfrm>
            <a:off x="706517" y="7350919"/>
            <a:ext cx="3115032" cy="323017"/>
          </a:xfrm>
          <a:prstGeom prst="rect">
            <a:avLst/>
          </a:prstGeom>
          <a:noFill/>
          <a:ln/>
        </p:spPr>
        <p:txBody>
          <a:bodyPr wrap="none" lIns="0" tIns="0" rIns="0" bIns="0" rtlCol="0" anchor="t"/>
          <a:lstStyle/>
          <a:p>
            <a:pPr algn="ctr" indent="0" marL="0">
              <a:lnSpc>
                <a:spcPts val="2500"/>
              </a:lnSpc>
              <a:buNone/>
            </a:pPr>
            <a:r>
              <a:rPr lang="en-US" sz="1550" dirty="0">
                <a:solidFill>
                  <a:srgbClr val="2C3249"/>
                </a:solidFill>
                <a:latin typeface="Martel Sans" pitchFamily="34" charset="0"/>
                <a:ea typeface="Martel Sans" pitchFamily="34" charset="-122"/>
                <a:cs typeface="Martel Sans" pitchFamily="34" charset="-120"/>
              </a:rPr>
              <a:t>Before intervention</a:t>
            </a:r>
            <a:endParaRPr lang="en-US" sz="1550" dirty="0"/>
          </a:p>
        </p:txBody>
      </p:sp>
      <p:sp>
        <p:nvSpPr>
          <p:cNvPr id="10" name="Text 8"/>
          <p:cNvSpPr/>
          <p:nvPr/>
        </p:nvSpPr>
        <p:spPr>
          <a:xfrm>
            <a:off x="4073843" y="5995988"/>
            <a:ext cx="3115151" cy="666155"/>
          </a:xfrm>
          <a:prstGeom prst="rect">
            <a:avLst/>
          </a:prstGeom>
          <a:noFill/>
          <a:ln/>
        </p:spPr>
        <p:txBody>
          <a:bodyPr wrap="none" lIns="0" tIns="0" rIns="0" bIns="0" rtlCol="0" anchor="t"/>
          <a:lstStyle/>
          <a:p>
            <a:pPr algn="ctr" indent="0" marL="0">
              <a:lnSpc>
                <a:spcPts val="5200"/>
              </a:lnSpc>
              <a:buNone/>
            </a:pPr>
            <a:r>
              <a:rPr lang="en-US" sz="5200" dirty="0">
                <a:solidFill>
                  <a:srgbClr val="2C3249"/>
                </a:solidFill>
                <a:latin typeface="Kanit Light" pitchFamily="34" charset="0"/>
                <a:ea typeface="Kanit Light" pitchFamily="34" charset="-122"/>
                <a:cs typeface="Kanit Light" pitchFamily="34" charset="-120"/>
              </a:rPr>
              <a:t>60%</a:t>
            </a:r>
            <a:endParaRPr lang="en-US" sz="5200" dirty="0"/>
          </a:p>
        </p:txBody>
      </p:sp>
      <p:sp>
        <p:nvSpPr>
          <p:cNvPr id="11" name="Text 9"/>
          <p:cNvSpPr/>
          <p:nvPr/>
        </p:nvSpPr>
        <p:spPr>
          <a:xfrm>
            <a:off x="4369594" y="6914317"/>
            <a:ext cx="2523649" cy="315516"/>
          </a:xfrm>
          <a:prstGeom prst="rect">
            <a:avLst/>
          </a:prstGeom>
          <a:noFill/>
          <a:ln/>
        </p:spPr>
        <p:txBody>
          <a:bodyPr wrap="none" lIns="0" tIns="0" rIns="0" bIns="0" rtlCol="0" anchor="t"/>
          <a:lstStyle/>
          <a:p>
            <a:pPr algn="ctr" indent="0" marL="0">
              <a:lnSpc>
                <a:spcPts val="2450"/>
              </a:lnSpc>
              <a:buNone/>
            </a:pPr>
            <a:r>
              <a:rPr lang="en-US" sz="1950" dirty="0">
                <a:solidFill>
                  <a:srgbClr val="2C3249"/>
                </a:solidFill>
                <a:latin typeface="Kanit Light" pitchFamily="34" charset="0"/>
                <a:ea typeface="Kanit Light" pitchFamily="34" charset="-122"/>
                <a:cs typeface="Kanit Light" pitchFamily="34" charset="-120"/>
              </a:rPr>
              <a:t>Time Saved</a:t>
            </a:r>
            <a:endParaRPr lang="en-US" sz="1950" dirty="0"/>
          </a:p>
        </p:txBody>
      </p:sp>
      <p:sp>
        <p:nvSpPr>
          <p:cNvPr id="12" name="Text 10"/>
          <p:cNvSpPr/>
          <p:nvPr/>
        </p:nvSpPr>
        <p:spPr>
          <a:xfrm>
            <a:off x="4073843" y="7350919"/>
            <a:ext cx="3115151" cy="323017"/>
          </a:xfrm>
          <a:prstGeom prst="rect">
            <a:avLst/>
          </a:prstGeom>
          <a:noFill/>
          <a:ln/>
        </p:spPr>
        <p:txBody>
          <a:bodyPr wrap="none" lIns="0" tIns="0" rIns="0" bIns="0" rtlCol="0" anchor="t"/>
          <a:lstStyle/>
          <a:p>
            <a:pPr algn="ctr" indent="0" marL="0">
              <a:lnSpc>
                <a:spcPts val="2500"/>
              </a:lnSpc>
              <a:buNone/>
            </a:pPr>
            <a:r>
              <a:rPr lang="en-US" sz="1550" dirty="0">
                <a:solidFill>
                  <a:srgbClr val="2C3249"/>
                </a:solidFill>
                <a:latin typeface="Martel Sans" pitchFamily="34" charset="0"/>
                <a:ea typeface="Martel Sans" pitchFamily="34" charset="-122"/>
                <a:cs typeface="Martel Sans" pitchFamily="34" charset="-120"/>
              </a:rPr>
              <a:t>With new solution</a:t>
            </a:r>
            <a:endParaRPr lang="en-US" sz="1550" dirty="0"/>
          </a:p>
        </p:txBody>
      </p:sp>
      <p:sp>
        <p:nvSpPr>
          <p:cNvPr id="13" name="Text 11"/>
          <p:cNvSpPr/>
          <p:nvPr/>
        </p:nvSpPr>
        <p:spPr>
          <a:xfrm>
            <a:off x="7441287" y="5995988"/>
            <a:ext cx="3115151" cy="666155"/>
          </a:xfrm>
          <a:prstGeom prst="rect">
            <a:avLst/>
          </a:prstGeom>
          <a:noFill/>
          <a:ln/>
        </p:spPr>
        <p:txBody>
          <a:bodyPr wrap="none" lIns="0" tIns="0" rIns="0" bIns="0" rtlCol="0" anchor="t"/>
          <a:lstStyle/>
          <a:p>
            <a:pPr algn="ctr" indent="0" marL="0">
              <a:lnSpc>
                <a:spcPts val="5200"/>
              </a:lnSpc>
              <a:buNone/>
            </a:pPr>
            <a:r>
              <a:rPr lang="en-US" sz="5200" dirty="0">
                <a:solidFill>
                  <a:srgbClr val="2C3249"/>
                </a:solidFill>
                <a:latin typeface="Kanit Light" pitchFamily="34" charset="0"/>
                <a:ea typeface="Kanit Light" pitchFamily="34" charset="-122"/>
                <a:cs typeface="Kanit Light" pitchFamily="34" charset="-120"/>
              </a:rPr>
              <a:t>92%</a:t>
            </a:r>
            <a:endParaRPr lang="en-US" sz="5200" dirty="0"/>
          </a:p>
        </p:txBody>
      </p:sp>
      <p:sp>
        <p:nvSpPr>
          <p:cNvPr id="14" name="Text 12"/>
          <p:cNvSpPr/>
          <p:nvPr/>
        </p:nvSpPr>
        <p:spPr>
          <a:xfrm>
            <a:off x="7737038" y="6914317"/>
            <a:ext cx="2523649" cy="315516"/>
          </a:xfrm>
          <a:prstGeom prst="rect">
            <a:avLst/>
          </a:prstGeom>
          <a:noFill/>
          <a:ln/>
        </p:spPr>
        <p:txBody>
          <a:bodyPr wrap="none" lIns="0" tIns="0" rIns="0" bIns="0" rtlCol="0" anchor="t"/>
          <a:lstStyle/>
          <a:p>
            <a:pPr algn="ctr" indent="0" marL="0">
              <a:lnSpc>
                <a:spcPts val="2450"/>
              </a:lnSpc>
              <a:buNone/>
            </a:pPr>
            <a:r>
              <a:rPr lang="en-US" sz="1950" dirty="0">
                <a:solidFill>
                  <a:srgbClr val="2C3249"/>
                </a:solidFill>
                <a:latin typeface="Kanit Light" pitchFamily="34" charset="0"/>
                <a:ea typeface="Kanit Light" pitchFamily="34" charset="-122"/>
                <a:cs typeface="Kanit Light" pitchFamily="34" charset="-120"/>
              </a:rPr>
              <a:t>User Satisfaction</a:t>
            </a:r>
            <a:endParaRPr lang="en-US" sz="1950" dirty="0"/>
          </a:p>
        </p:txBody>
      </p:sp>
      <p:sp>
        <p:nvSpPr>
          <p:cNvPr id="15" name="Text 13"/>
          <p:cNvSpPr/>
          <p:nvPr/>
        </p:nvSpPr>
        <p:spPr>
          <a:xfrm>
            <a:off x="7441287" y="7350919"/>
            <a:ext cx="3115151" cy="323017"/>
          </a:xfrm>
          <a:prstGeom prst="rect">
            <a:avLst/>
          </a:prstGeom>
          <a:noFill/>
          <a:ln/>
        </p:spPr>
        <p:txBody>
          <a:bodyPr wrap="none" lIns="0" tIns="0" rIns="0" bIns="0" rtlCol="0" anchor="t"/>
          <a:lstStyle/>
          <a:p>
            <a:pPr algn="ctr" indent="0" marL="0">
              <a:lnSpc>
                <a:spcPts val="2500"/>
              </a:lnSpc>
              <a:buNone/>
            </a:pPr>
            <a:r>
              <a:rPr lang="en-US" sz="1550" dirty="0">
                <a:solidFill>
                  <a:srgbClr val="2C3249"/>
                </a:solidFill>
                <a:latin typeface="Martel Sans" pitchFamily="34" charset="0"/>
                <a:ea typeface="Martel Sans" pitchFamily="34" charset="-122"/>
                <a:cs typeface="Martel Sans" pitchFamily="34" charset="-120"/>
              </a:rPr>
              <a:t>Post-implementation</a:t>
            </a:r>
            <a:endParaRPr lang="en-US" sz="1550" dirty="0"/>
          </a:p>
        </p:txBody>
      </p:sp>
      <p:sp>
        <p:nvSpPr>
          <p:cNvPr id="16" name="Text 14"/>
          <p:cNvSpPr/>
          <p:nvPr/>
        </p:nvSpPr>
        <p:spPr>
          <a:xfrm>
            <a:off x="10808732" y="5995988"/>
            <a:ext cx="3115151" cy="666155"/>
          </a:xfrm>
          <a:prstGeom prst="rect">
            <a:avLst/>
          </a:prstGeom>
          <a:noFill/>
          <a:ln/>
        </p:spPr>
        <p:txBody>
          <a:bodyPr wrap="none" lIns="0" tIns="0" rIns="0" bIns="0" rtlCol="0" anchor="t"/>
          <a:lstStyle/>
          <a:p>
            <a:pPr algn="ctr" indent="0" marL="0">
              <a:lnSpc>
                <a:spcPts val="5200"/>
              </a:lnSpc>
              <a:buNone/>
            </a:pPr>
            <a:r>
              <a:rPr lang="en-US" sz="5200" dirty="0">
                <a:solidFill>
                  <a:srgbClr val="2C3249"/>
                </a:solidFill>
                <a:latin typeface="Kanit Light" pitchFamily="34" charset="0"/>
                <a:ea typeface="Kanit Light" pitchFamily="34" charset="-122"/>
                <a:cs typeface="Kanit Light" pitchFamily="34" charset="-120"/>
              </a:rPr>
              <a:t>8</a:t>
            </a:r>
            <a:endParaRPr lang="en-US" sz="5200" dirty="0"/>
          </a:p>
        </p:txBody>
      </p:sp>
      <p:sp>
        <p:nvSpPr>
          <p:cNvPr id="17" name="Text 15"/>
          <p:cNvSpPr/>
          <p:nvPr/>
        </p:nvSpPr>
        <p:spPr>
          <a:xfrm>
            <a:off x="11104483" y="6914317"/>
            <a:ext cx="2523649" cy="315516"/>
          </a:xfrm>
          <a:prstGeom prst="rect">
            <a:avLst/>
          </a:prstGeom>
          <a:noFill/>
          <a:ln/>
        </p:spPr>
        <p:txBody>
          <a:bodyPr wrap="none" lIns="0" tIns="0" rIns="0" bIns="0" rtlCol="0" anchor="t"/>
          <a:lstStyle/>
          <a:p>
            <a:pPr algn="ctr" indent="0" marL="0">
              <a:lnSpc>
                <a:spcPts val="2450"/>
              </a:lnSpc>
              <a:buNone/>
            </a:pPr>
            <a:r>
              <a:rPr lang="en-US" sz="1950" dirty="0">
                <a:solidFill>
                  <a:srgbClr val="2C3249"/>
                </a:solidFill>
                <a:latin typeface="Kanit Light" pitchFamily="34" charset="0"/>
                <a:ea typeface="Kanit Light" pitchFamily="34" charset="-122"/>
                <a:cs typeface="Kanit Light" pitchFamily="34" charset="-120"/>
              </a:rPr>
              <a:t>Weeks to Launch</a:t>
            </a:r>
            <a:endParaRPr lang="en-US" sz="1950" dirty="0"/>
          </a:p>
        </p:txBody>
      </p:sp>
      <p:sp>
        <p:nvSpPr>
          <p:cNvPr id="18" name="Text 16"/>
          <p:cNvSpPr/>
          <p:nvPr/>
        </p:nvSpPr>
        <p:spPr>
          <a:xfrm>
            <a:off x="10808732" y="7350919"/>
            <a:ext cx="3115151" cy="323017"/>
          </a:xfrm>
          <a:prstGeom prst="rect">
            <a:avLst/>
          </a:prstGeom>
          <a:noFill/>
          <a:ln/>
        </p:spPr>
        <p:txBody>
          <a:bodyPr wrap="none" lIns="0" tIns="0" rIns="0" bIns="0" rtlCol="0" anchor="t"/>
          <a:lstStyle/>
          <a:p>
            <a:pPr algn="ctr" indent="0" marL="0">
              <a:lnSpc>
                <a:spcPts val="2500"/>
              </a:lnSpc>
              <a:buNone/>
            </a:pPr>
            <a:r>
              <a:rPr lang="en-US" sz="1550" dirty="0">
                <a:solidFill>
                  <a:srgbClr val="2C3249"/>
                </a:solidFill>
                <a:latin typeface="Martel Sans" pitchFamily="34" charset="0"/>
                <a:ea typeface="Martel Sans" pitchFamily="34" charset="-122"/>
                <a:cs typeface="Martel Sans" pitchFamily="34" charset="-120"/>
              </a:rPr>
              <a:t>From concept to rollout</a:t>
            </a:r>
            <a:endParaRPr lang="en-US" sz="15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572095" y="561023"/>
            <a:ext cx="10586680" cy="494228"/>
          </a:xfrm>
          <a:prstGeom prst="rect">
            <a:avLst/>
          </a:prstGeom>
          <a:noFill/>
          <a:ln/>
        </p:spPr>
        <p:txBody>
          <a:bodyPr wrap="none" lIns="0" tIns="0" rIns="0" bIns="0" rtlCol="0" anchor="t"/>
          <a:lstStyle/>
          <a:p>
            <a:pPr algn="l" indent="0" marL="0">
              <a:lnSpc>
                <a:spcPts val="3850"/>
              </a:lnSpc>
              <a:buNone/>
            </a:pPr>
            <a:r>
              <a:rPr lang="en-US" sz="3100" dirty="0">
                <a:solidFill>
                  <a:srgbClr val="272D45"/>
                </a:solidFill>
                <a:latin typeface="Kanit Light" pitchFamily="34" charset="0"/>
                <a:ea typeface="Kanit Light" pitchFamily="34" charset="-122"/>
                <a:cs typeface="Kanit Light" pitchFamily="34" charset="-120"/>
              </a:rPr>
              <a:t>Empathise Phase: Understanding User Needs and Pain Points</a:t>
            </a:r>
            <a:endParaRPr lang="en-US" sz="3100" dirty="0"/>
          </a:p>
        </p:txBody>
      </p:sp>
      <p:sp>
        <p:nvSpPr>
          <p:cNvPr id="3" name="Text 1"/>
          <p:cNvSpPr/>
          <p:nvPr/>
        </p:nvSpPr>
        <p:spPr>
          <a:xfrm>
            <a:off x="572095" y="1371481"/>
            <a:ext cx="13486209" cy="505778"/>
          </a:xfrm>
          <a:prstGeom prst="rect">
            <a:avLst/>
          </a:prstGeom>
          <a:noFill/>
          <a:ln/>
        </p:spPr>
        <p:txBody>
          <a:bodyPr wrap="square" lIns="0" tIns="0" rIns="0" bIns="0" rtlCol="0" anchor="t"/>
          <a:lstStyle/>
          <a:p>
            <a:pPr algn="l" indent="0" marL="0">
              <a:lnSpc>
                <a:spcPts val="1950"/>
              </a:lnSpc>
              <a:buNone/>
            </a:pPr>
            <a:r>
              <a:rPr lang="en-US" sz="1200" dirty="0">
                <a:solidFill>
                  <a:srgbClr val="2C3249"/>
                </a:solidFill>
                <a:latin typeface="Martel Sans" pitchFamily="34" charset="0"/>
                <a:ea typeface="Martel Sans" pitchFamily="34" charset="-122"/>
                <a:cs typeface="Martel Sans" pitchFamily="34" charset="-120"/>
              </a:rPr>
              <a:t>The Empathise phase formed the foundation of our Design Thinking process, immersing our team in the lived experiences of end users. We conducted extensive research to uncover genuine needs, frustrations, and aspirations that would inform our solution design.</a:t>
            </a:r>
            <a:endParaRPr lang="en-US" sz="1200" dirty="0"/>
          </a:p>
        </p:txBody>
      </p:sp>
      <p:sp>
        <p:nvSpPr>
          <p:cNvPr id="4" name="Shape 2"/>
          <p:cNvSpPr/>
          <p:nvPr/>
        </p:nvSpPr>
        <p:spPr>
          <a:xfrm>
            <a:off x="572095" y="2055138"/>
            <a:ext cx="4389953" cy="2317671"/>
          </a:xfrm>
          <a:prstGeom prst="roundRect">
            <a:avLst>
              <a:gd name="adj" fmla="val 2866"/>
            </a:avLst>
          </a:prstGeom>
          <a:solidFill>
            <a:srgbClr val="DFECE9"/>
          </a:solidFill>
          <a:ln w="7620">
            <a:solidFill>
              <a:srgbClr val="C5D2CF"/>
            </a:solidFill>
            <a:prstDash val="solid"/>
          </a:ln>
        </p:spPr>
      </p:sp>
      <p:sp>
        <p:nvSpPr>
          <p:cNvPr id="5" name="Shape 3"/>
          <p:cNvSpPr/>
          <p:nvPr/>
        </p:nvSpPr>
        <p:spPr>
          <a:xfrm>
            <a:off x="737830" y="2220873"/>
            <a:ext cx="474464" cy="474464"/>
          </a:xfrm>
          <a:prstGeom prst="roundRect">
            <a:avLst>
              <a:gd name="adj" fmla="val 19270346"/>
            </a:avLst>
          </a:prstGeom>
          <a:solidFill>
            <a:srgbClr val="437066"/>
          </a:solidFill>
          <a:ln/>
        </p:spPr>
      </p:sp>
      <p:pic>
        <p:nvPicPr>
          <p:cNvPr id="6" name="Image 0"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868323" y="2351365"/>
            <a:ext cx="213479" cy="213479"/>
          </a:xfrm>
          <a:prstGeom prst="rect">
            <a:avLst/>
          </a:prstGeom>
        </p:spPr>
      </p:pic>
      <p:sp>
        <p:nvSpPr>
          <p:cNvPr id="7" name="Text 4"/>
          <p:cNvSpPr/>
          <p:nvPr/>
        </p:nvSpPr>
        <p:spPr>
          <a:xfrm>
            <a:off x="737830" y="2853452"/>
            <a:ext cx="1977152" cy="247174"/>
          </a:xfrm>
          <a:prstGeom prst="rect">
            <a:avLst/>
          </a:prstGeom>
          <a:noFill/>
          <a:ln/>
        </p:spPr>
        <p:txBody>
          <a:bodyPr wrap="none" lIns="0" tIns="0" rIns="0" bIns="0" rtlCol="0" anchor="t"/>
          <a:lstStyle/>
          <a:p>
            <a:pPr algn="l" indent="0" marL="0">
              <a:lnSpc>
                <a:spcPts val="1900"/>
              </a:lnSpc>
              <a:buNone/>
            </a:pPr>
            <a:r>
              <a:rPr lang="en-US" sz="1550" dirty="0">
                <a:solidFill>
                  <a:srgbClr val="2C3249"/>
                </a:solidFill>
                <a:latin typeface="Kanit Light" pitchFamily="34" charset="0"/>
                <a:ea typeface="Kanit Light" pitchFamily="34" charset="-122"/>
                <a:cs typeface="Kanit Light" pitchFamily="34" charset="-120"/>
              </a:rPr>
              <a:t>User Interviews</a:t>
            </a:r>
            <a:endParaRPr lang="en-US" sz="1550" dirty="0"/>
          </a:p>
        </p:txBody>
      </p:sp>
      <p:sp>
        <p:nvSpPr>
          <p:cNvPr id="8" name="Text 5"/>
          <p:cNvSpPr/>
          <p:nvPr/>
        </p:nvSpPr>
        <p:spPr>
          <a:xfrm>
            <a:off x="737830" y="3195518"/>
            <a:ext cx="4058483" cy="1011555"/>
          </a:xfrm>
          <a:prstGeom prst="rect">
            <a:avLst/>
          </a:prstGeom>
          <a:noFill/>
          <a:ln/>
        </p:spPr>
        <p:txBody>
          <a:bodyPr wrap="square" lIns="0" tIns="0" rIns="0" bIns="0" rtlCol="0" anchor="t"/>
          <a:lstStyle/>
          <a:p>
            <a:pPr algn="l" indent="0" marL="0">
              <a:lnSpc>
                <a:spcPts val="1950"/>
              </a:lnSpc>
              <a:buNone/>
            </a:pPr>
            <a:r>
              <a:rPr lang="en-US" sz="1200" dirty="0">
                <a:solidFill>
                  <a:srgbClr val="2C3249"/>
                </a:solidFill>
                <a:latin typeface="Martel Sans" pitchFamily="34" charset="0"/>
                <a:ea typeface="Martel Sans" pitchFamily="34" charset="-122"/>
                <a:cs typeface="Martel Sans" pitchFamily="34" charset="-120"/>
              </a:rPr>
              <a:t>Conducted 45 in-depth interviews with diverse user segments to understand daily workflows, challenges, and goals. Sessions revealed critical pain points around system integration and time management.</a:t>
            </a:r>
            <a:endParaRPr lang="en-US" sz="1200" dirty="0"/>
          </a:p>
        </p:txBody>
      </p:sp>
      <p:sp>
        <p:nvSpPr>
          <p:cNvPr id="9" name="Shape 6"/>
          <p:cNvSpPr/>
          <p:nvPr/>
        </p:nvSpPr>
        <p:spPr>
          <a:xfrm>
            <a:off x="5120164" y="2055138"/>
            <a:ext cx="4389953" cy="2317671"/>
          </a:xfrm>
          <a:prstGeom prst="roundRect">
            <a:avLst>
              <a:gd name="adj" fmla="val 2866"/>
            </a:avLst>
          </a:prstGeom>
          <a:solidFill>
            <a:srgbClr val="DFECE9"/>
          </a:solidFill>
          <a:ln w="7620">
            <a:solidFill>
              <a:srgbClr val="C5D2CF"/>
            </a:solidFill>
            <a:prstDash val="solid"/>
          </a:ln>
        </p:spPr>
      </p:sp>
      <p:sp>
        <p:nvSpPr>
          <p:cNvPr id="10" name="Shape 7"/>
          <p:cNvSpPr/>
          <p:nvPr/>
        </p:nvSpPr>
        <p:spPr>
          <a:xfrm>
            <a:off x="5285899" y="2220873"/>
            <a:ext cx="474464" cy="474464"/>
          </a:xfrm>
          <a:prstGeom prst="roundRect">
            <a:avLst>
              <a:gd name="adj" fmla="val 19270346"/>
            </a:avLst>
          </a:prstGeom>
          <a:solidFill>
            <a:srgbClr val="437066"/>
          </a:solidFill>
          <a:ln/>
        </p:spPr>
      </p:sp>
      <p:pic>
        <p:nvPicPr>
          <p:cNvPr id="11" name="Image 1" descr="preencoded.png">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416391" y="2351365"/>
            <a:ext cx="213479" cy="213479"/>
          </a:xfrm>
          <a:prstGeom prst="rect">
            <a:avLst/>
          </a:prstGeom>
        </p:spPr>
      </p:pic>
      <p:sp>
        <p:nvSpPr>
          <p:cNvPr id="12" name="Text 8"/>
          <p:cNvSpPr/>
          <p:nvPr/>
        </p:nvSpPr>
        <p:spPr>
          <a:xfrm>
            <a:off x="5285899" y="2853452"/>
            <a:ext cx="1977152" cy="247174"/>
          </a:xfrm>
          <a:prstGeom prst="rect">
            <a:avLst/>
          </a:prstGeom>
          <a:noFill/>
          <a:ln/>
        </p:spPr>
        <p:txBody>
          <a:bodyPr wrap="none" lIns="0" tIns="0" rIns="0" bIns="0" rtlCol="0" anchor="t"/>
          <a:lstStyle/>
          <a:p>
            <a:pPr algn="l" indent="0" marL="0">
              <a:lnSpc>
                <a:spcPts val="1900"/>
              </a:lnSpc>
              <a:buNone/>
            </a:pPr>
            <a:r>
              <a:rPr lang="en-US" sz="1550" dirty="0">
                <a:solidFill>
                  <a:srgbClr val="2C3249"/>
                </a:solidFill>
                <a:latin typeface="Kanit Light" pitchFamily="34" charset="0"/>
                <a:ea typeface="Kanit Light" pitchFamily="34" charset="-122"/>
                <a:cs typeface="Kanit Light" pitchFamily="34" charset="-120"/>
              </a:rPr>
              <a:t>Contextual Inquiry</a:t>
            </a:r>
            <a:endParaRPr lang="en-US" sz="1550" dirty="0"/>
          </a:p>
        </p:txBody>
      </p:sp>
      <p:sp>
        <p:nvSpPr>
          <p:cNvPr id="13" name="Text 9"/>
          <p:cNvSpPr/>
          <p:nvPr/>
        </p:nvSpPr>
        <p:spPr>
          <a:xfrm>
            <a:off x="5285899" y="3195518"/>
            <a:ext cx="4058483" cy="1011555"/>
          </a:xfrm>
          <a:prstGeom prst="rect">
            <a:avLst/>
          </a:prstGeom>
          <a:noFill/>
          <a:ln/>
        </p:spPr>
        <p:txBody>
          <a:bodyPr wrap="square" lIns="0" tIns="0" rIns="0" bIns="0" rtlCol="0" anchor="t"/>
          <a:lstStyle/>
          <a:p>
            <a:pPr algn="l" indent="0" marL="0">
              <a:lnSpc>
                <a:spcPts val="1950"/>
              </a:lnSpc>
              <a:buNone/>
            </a:pPr>
            <a:r>
              <a:rPr lang="en-US" sz="1200" dirty="0">
                <a:solidFill>
                  <a:srgbClr val="2C3249"/>
                </a:solidFill>
                <a:latin typeface="Martel Sans" pitchFamily="34" charset="0"/>
                <a:ea typeface="Martel Sans" pitchFamily="34" charset="-122"/>
                <a:cs typeface="Martel Sans" pitchFamily="34" charset="-120"/>
              </a:rPr>
              <a:t>Observed users in their natural work environments for 120+ hours, documenting behaviors, workarounds, and frustration points that users themselves couldn't articulate in interviews.</a:t>
            </a:r>
            <a:endParaRPr lang="en-US" sz="1200" dirty="0"/>
          </a:p>
        </p:txBody>
      </p:sp>
      <p:sp>
        <p:nvSpPr>
          <p:cNvPr id="14" name="Shape 10"/>
          <p:cNvSpPr/>
          <p:nvPr/>
        </p:nvSpPr>
        <p:spPr>
          <a:xfrm>
            <a:off x="9668232" y="2055138"/>
            <a:ext cx="4390073" cy="2317671"/>
          </a:xfrm>
          <a:prstGeom prst="roundRect">
            <a:avLst>
              <a:gd name="adj" fmla="val 2866"/>
            </a:avLst>
          </a:prstGeom>
          <a:solidFill>
            <a:srgbClr val="DFECE9"/>
          </a:solidFill>
          <a:ln w="7620">
            <a:solidFill>
              <a:srgbClr val="C5D2CF"/>
            </a:solidFill>
            <a:prstDash val="solid"/>
          </a:ln>
        </p:spPr>
      </p:sp>
      <p:sp>
        <p:nvSpPr>
          <p:cNvPr id="15" name="Shape 11"/>
          <p:cNvSpPr/>
          <p:nvPr/>
        </p:nvSpPr>
        <p:spPr>
          <a:xfrm>
            <a:off x="9833967" y="2220873"/>
            <a:ext cx="474464" cy="474464"/>
          </a:xfrm>
          <a:prstGeom prst="roundRect">
            <a:avLst>
              <a:gd name="adj" fmla="val 19270346"/>
            </a:avLst>
          </a:prstGeom>
          <a:solidFill>
            <a:srgbClr val="437066"/>
          </a:solidFill>
          <a:ln/>
        </p:spPr>
      </p:sp>
      <p:pic>
        <p:nvPicPr>
          <p:cNvPr id="16" name="Image 2" descr="preencoded.png">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964460" y="2351365"/>
            <a:ext cx="213479" cy="213479"/>
          </a:xfrm>
          <a:prstGeom prst="rect">
            <a:avLst/>
          </a:prstGeom>
        </p:spPr>
      </p:pic>
      <p:sp>
        <p:nvSpPr>
          <p:cNvPr id="17" name="Text 12"/>
          <p:cNvSpPr/>
          <p:nvPr/>
        </p:nvSpPr>
        <p:spPr>
          <a:xfrm>
            <a:off x="9833967" y="2853452"/>
            <a:ext cx="1977152" cy="247174"/>
          </a:xfrm>
          <a:prstGeom prst="rect">
            <a:avLst/>
          </a:prstGeom>
          <a:noFill/>
          <a:ln/>
        </p:spPr>
        <p:txBody>
          <a:bodyPr wrap="none" lIns="0" tIns="0" rIns="0" bIns="0" rtlCol="0" anchor="t"/>
          <a:lstStyle/>
          <a:p>
            <a:pPr algn="l" indent="0" marL="0">
              <a:lnSpc>
                <a:spcPts val="1900"/>
              </a:lnSpc>
              <a:buNone/>
            </a:pPr>
            <a:r>
              <a:rPr lang="en-US" sz="1550" dirty="0">
                <a:solidFill>
                  <a:srgbClr val="2C3249"/>
                </a:solidFill>
                <a:latin typeface="Kanit Light" pitchFamily="34" charset="0"/>
                <a:ea typeface="Kanit Light" pitchFamily="34" charset="-122"/>
                <a:cs typeface="Kanit Light" pitchFamily="34" charset="-120"/>
              </a:rPr>
              <a:t>Survey Analysis</a:t>
            </a:r>
            <a:endParaRPr lang="en-US" sz="1550" dirty="0"/>
          </a:p>
        </p:txBody>
      </p:sp>
      <p:sp>
        <p:nvSpPr>
          <p:cNvPr id="18" name="Text 13"/>
          <p:cNvSpPr/>
          <p:nvPr/>
        </p:nvSpPr>
        <p:spPr>
          <a:xfrm>
            <a:off x="9833967" y="3195518"/>
            <a:ext cx="4058603" cy="1011555"/>
          </a:xfrm>
          <a:prstGeom prst="rect">
            <a:avLst/>
          </a:prstGeom>
          <a:noFill/>
          <a:ln/>
        </p:spPr>
        <p:txBody>
          <a:bodyPr wrap="square" lIns="0" tIns="0" rIns="0" bIns="0" rtlCol="0" anchor="t"/>
          <a:lstStyle/>
          <a:p>
            <a:pPr algn="l" indent="0" marL="0">
              <a:lnSpc>
                <a:spcPts val="1950"/>
              </a:lnSpc>
              <a:buNone/>
            </a:pPr>
            <a:r>
              <a:rPr lang="en-US" sz="1200" dirty="0">
                <a:solidFill>
                  <a:srgbClr val="2C3249"/>
                </a:solidFill>
                <a:latin typeface="Martel Sans" pitchFamily="34" charset="0"/>
                <a:ea typeface="Martel Sans" pitchFamily="34" charset="-122"/>
                <a:cs typeface="Martel Sans" pitchFamily="34" charset="-120"/>
              </a:rPr>
              <a:t>Distributed surveys to 850 potential users, gathering quantitative data on feature priorities, usage patterns, and willingness to adopt new solutions. Response rate exceeded 68%.</a:t>
            </a:r>
            <a:endParaRPr lang="en-US" sz="1200" dirty="0"/>
          </a:p>
        </p:txBody>
      </p:sp>
      <p:sp>
        <p:nvSpPr>
          <p:cNvPr id="19" name="Text 14"/>
          <p:cNvSpPr/>
          <p:nvPr/>
        </p:nvSpPr>
        <p:spPr>
          <a:xfrm>
            <a:off x="809268" y="4728567"/>
            <a:ext cx="13249037" cy="505778"/>
          </a:xfrm>
          <a:prstGeom prst="rect">
            <a:avLst/>
          </a:prstGeom>
          <a:noFill/>
          <a:ln/>
        </p:spPr>
        <p:txBody>
          <a:bodyPr wrap="square" lIns="0" tIns="0" rIns="0" bIns="0" rtlCol="0" anchor="t"/>
          <a:lstStyle/>
          <a:p>
            <a:pPr algn="l" indent="0" marL="0">
              <a:lnSpc>
                <a:spcPts val="1950"/>
              </a:lnSpc>
              <a:buNone/>
            </a:pPr>
            <a:r>
              <a:rPr lang="en-US" sz="1200" i="1" dirty="0">
                <a:solidFill>
                  <a:srgbClr val="2C3249"/>
                </a:solidFill>
                <a:latin typeface="Martel Sans" pitchFamily="34" charset="0"/>
                <a:ea typeface="Martel Sans" pitchFamily="34" charset="-122"/>
                <a:cs typeface="Martel Sans" pitchFamily="34" charset="-120"/>
              </a:rPr>
              <a:t>"Understanding what users truly need—not just what they say they want—became our guiding principle. Empathy revealed hidden opportunities that transformed our approach."</a:t>
            </a:r>
            <a:endParaRPr lang="en-US" sz="1200" dirty="0"/>
          </a:p>
        </p:txBody>
      </p:sp>
      <p:sp>
        <p:nvSpPr>
          <p:cNvPr id="20" name="Shape 15"/>
          <p:cNvSpPr/>
          <p:nvPr/>
        </p:nvSpPr>
        <p:spPr>
          <a:xfrm>
            <a:off x="572095" y="4550688"/>
            <a:ext cx="22860" cy="861536"/>
          </a:xfrm>
          <a:prstGeom prst="rect">
            <a:avLst/>
          </a:prstGeom>
          <a:solidFill>
            <a:srgbClr val="437066"/>
          </a:solidFill>
          <a:ln/>
        </p:spPr>
      </p:sp>
      <p:sp>
        <p:nvSpPr>
          <p:cNvPr id="21" name="Text 16"/>
          <p:cNvSpPr/>
          <p:nvPr/>
        </p:nvSpPr>
        <p:spPr>
          <a:xfrm>
            <a:off x="572095" y="5649397"/>
            <a:ext cx="2372558" cy="296585"/>
          </a:xfrm>
          <a:prstGeom prst="rect">
            <a:avLst/>
          </a:prstGeom>
          <a:noFill/>
          <a:ln/>
        </p:spPr>
        <p:txBody>
          <a:bodyPr wrap="none" lIns="0" tIns="0" rIns="0" bIns="0" rtlCol="0" anchor="t"/>
          <a:lstStyle/>
          <a:p>
            <a:pPr algn="l" indent="0" marL="0">
              <a:lnSpc>
                <a:spcPts val="2300"/>
              </a:lnSpc>
              <a:buNone/>
            </a:pPr>
            <a:r>
              <a:rPr lang="en-US" sz="1850" dirty="0">
                <a:solidFill>
                  <a:srgbClr val="272D45"/>
                </a:solidFill>
                <a:latin typeface="Kanit Light" pitchFamily="34" charset="0"/>
                <a:ea typeface="Kanit Light" pitchFamily="34" charset="-122"/>
                <a:cs typeface="Kanit Light" pitchFamily="34" charset="-120"/>
              </a:rPr>
              <a:t>Key Discoveries</a:t>
            </a:r>
            <a:endParaRPr lang="en-US" sz="1850" dirty="0"/>
          </a:p>
        </p:txBody>
      </p:sp>
      <p:sp>
        <p:nvSpPr>
          <p:cNvPr id="22" name="Text 17"/>
          <p:cNvSpPr/>
          <p:nvPr/>
        </p:nvSpPr>
        <p:spPr>
          <a:xfrm>
            <a:off x="572095" y="6183154"/>
            <a:ext cx="13486209" cy="252889"/>
          </a:xfrm>
          <a:prstGeom prst="rect">
            <a:avLst/>
          </a:prstGeom>
          <a:noFill/>
          <a:ln/>
        </p:spPr>
        <p:txBody>
          <a:bodyPr wrap="none" lIns="0" tIns="0" rIns="0" bIns="0" rtlCol="0" anchor="t"/>
          <a:lstStyle/>
          <a:p>
            <a:pPr algn="l" marL="342900" indent="-342900">
              <a:lnSpc>
                <a:spcPts val="1950"/>
              </a:lnSpc>
              <a:buSzPct val="100000"/>
              <a:buChar char="•"/>
            </a:pPr>
            <a:r>
              <a:rPr lang="en-US" sz="1200" dirty="0">
                <a:solidFill>
                  <a:srgbClr val="2C3249"/>
                </a:solidFill>
                <a:latin typeface="Martel Sans" pitchFamily="34" charset="0"/>
                <a:ea typeface="Martel Sans" pitchFamily="34" charset="-122"/>
                <a:cs typeface="Martel Sans" pitchFamily="34" charset="-120"/>
              </a:rPr>
              <a:t>Users spent 40% of their time on manual data transfer between systems</a:t>
            </a:r>
            <a:endParaRPr lang="en-US" sz="1200" dirty="0"/>
          </a:p>
        </p:txBody>
      </p:sp>
      <p:sp>
        <p:nvSpPr>
          <p:cNvPr id="23" name="Text 18"/>
          <p:cNvSpPr/>
          <p:nvPr/>
        </p:nvSpPr>
        <p:spPr>
          <a:xfrm>
            <a:off x="572095" y="6491288"/>
            <a:ext cx="13486209" cy="252889"/>
          </a:xfrm>
          <a:prstGeom prst="rect">
            <a:avLst/>
          </a:prstGeom>
          <a:noFill/>
          <a:ln/>
        </p:spPr>
        <p:txBody>
          <a:bodyPr wrap="none" lIns="0" tIns="0" rIns="0" bIns="0" rtlCol="0" anchor="t"/>
          <a:lstStyle/>
          <a:p>
            <a:pPr algn="l" marL="342900" indent="-342900">
              <a:lnSpc>
                <a:spcPts val="1950"/>
              </a:lnSpc>
              <a:buSzPct val="100000"/>
              <a:buChar char="•"/>
            </a:pPr>
            <a:r>
              <a:rPr lang="en-US" sz="1200" dirty="0">
                <a:solidFill>
                  <a:srgbClr val="2C3249"/>
                </a:solidFill>
                <a:latin typeface="Martel Sans" pitchFamily="34" charset="0"/>
                <a:ea typeface="Martel Sans" pitchFamily="34" charset="-122"/>
                <a:cs typeface="Martel Sans" pitchFamily="34" charset="-120"/>
              </a:rPr>
              <a:t>Lack of real-time visibility created anxiety and reduced team coordination</a:t>
            </a:r>
            <a:endParaRPr lang="en-US" sz="1200" dirty="0"/>
          </a:p>
        </p:txBody>
      </p:sp>
      <p:sp>
        <p:nvSpPr>
          <p:cNvPr id="24" name="Text 19"/>
          <p:cNvSpPr/>
          <p:nvPr/>
        </p:nvSpPr>
        <p:spPr>
          <a:xfrm>
            <a:off x="572095" y="6799421"/>
            <a:ext cx="13486209" cy="252889"/>
          </a:xfrm>
          <a:prstGeom prst="rect">
            <a:avLst/>
          </a:prstGeom>
          <a:noFill/>
          <a:ln/>
        </p:spPr>
        <p:txBody>
          <a:bodyPr wrap="none" lIns="0" tIns="0" rIns="0" bIns="0" rtlCol="0" anchor="t"/>
          <a:lstStyle/>
          <a:p>
            <a:pPr algn="l" marL="342900" indent="-342900">
              <a:lnSpc>
                <a:spcPts val="1950"/>
              </a:lnSpc>
              <a:buSzPct val="100000"/>
              <a:buChar char="•"/>
            </a:pPr>
            <a:r>
              <a:rPr lang="en-US" sz="1200" dirty="0">
                <a:solidFill>
                  <a:srgbClr val="2C3249"/>
                </a:solidFill>
                <a:latin typeface="Martel Sans" pitchFamily="34" charset="0"/>
                <a:ea typeface="Martel Sans" pitchFamily="34" charset="-122"/>
                <a:cs typeface="Martel Sans" pitchFamily="34" charset="-120"/>
              </a:rPr>
              <a:t>Existing tools were feature-rich but overwhelming and unintuitive</a:t>
            </a:r>
            <a:endParaRPr lang="en-US" sz="1200" dirty="0"/>
          </a:p>
        </p:txBody>
      </p:sp>
      <p:sp>
        <p:nvSpPr>
          <p:cNvPr id="25" name="Text 20"/>
          <p:cNvSpPr/>
          <p:nvPr/>
        </p:nvSpPr>
        <p:spPr>
          <a:xfrm>
            <a:off x="572095" y="7107555"/>
            <a:ext cx="13486209" cy="252889"/>
          </a:xfrm>
          <a:prstGeom prst="rect">
            <a:avLst/>
          </a:prstGeom>
          <a:noFill/>
          <a:ln/>
        </p:spPr>
        <p:txBody>
          <a:bodyPr wrap="none" lIns="0" tIns="0" rIns="0" bIns="0" rtlCol="0" anchor="t"/>
          <a:lstStyle/>
          <a:p>
            <a:pPr algn="l" marL="342900" indent="-342900">
              <a:lnSpc>
                <a:spcPts val="1950"/>
              </a:lnSpc>
              <a:buSzPct val="100000"/>
              <a:buChar char="•"/>
            </a:pPr>
            <a:r>
              <a:rPr lang="en-US" sz="1200" dirty="0">
                <a:solidFill>
                  <a:srgbClr val="2C3249"/>
                </a:solidFill>
                <a:latin typeface="Martel Sans" pitchFamily="34" charset="0"/>
                <a:ea typeface="Martel Sans" pitchFamily="34" charset="-122"/>
                <a:cs typeface="Martel Sans" pitchFamily="34" charset="-120"/>
              </a:rPr>
              <a:t>Mobile accessibility was critical for 67% of users who worked remotely</a:t>
            </a:r>
            <a:endParaRPr lang="en-US" sz="1200" dirty="0"/>
          </a:p>
        </p:txBody>
      </p:sp>
      <p:sp>
        <p:nvSpPr>
          <p:cNvPr id="26" name="Text 21"/>
          <p:cNvSpPr/>
          <p:nvPr/>
        </p:nvSpPr>
        <p:spPr>
          <a:xfrm>
            <a:off x="572095" y="7415689"/>
            <a:ext cx="13486209" cy="252889"/>
          </a:xfrm>
          <a:prstGeom prst="rect">
            <a:avLst/>
          </a:prstGeom>
          <a:noFill/>
          <a:ln/>
        </p:spPr>
        <p:txBody>
          <a:bodyPr wrap="none" lIns="0" tIns="0" rIns="0" bIns="0" rtlCol="0" anchor="t"/>
          <a:lstStyle/>
          <a:p>
            <a:pPr algn="l" marL="342900" indent="-342900">
              <a:lnSpc>
                <a:spcPts val="1950"/>
              </a:lnSpc>
              <a:buSzPct val="100000"/>
              <a:buChar char="•"/>
            </a:pPr>
            <a:r>
              <a:rPr lang="en-US" sz="1200" dirty="0">
                <a:solidFill>
                  <a:srgbClr val="2C3249"/>
                </a:solidFill>
                <a:latin typeface="Martel Sans" pitchFamily="34" charset="0"/>
                <a:ea typeface="Martel Sans" pitchFamily="34" charset="-122"/>
                <a:cs typeface="Martel Sans" pitchFamily="34" charset="-120"/>
              </a:rPr>
              <a:t>Training time exceeded 3 weeks for current platforms, causing adoption resistance</a:t>
            </a:r>
            <a:endParaRPr lang="en-US" sz="12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572095" y="481846"/>
            <a:ext cx="9264372" cy="420886"/>
          </a:xfrm>
          <a:prstGeom prst="rect">
            <a:avLst/>
          </a:prstGeom>
          <a:noFill/>
          <a:ln/>
        </p:spPr>
        <p:txBody>
          <a:bodyPr wrap="none" lIns="0" tIns="0" rIns="0" bIns="0" rtlCol="0" anchor="t"/>
          <a:lstStyle/>
          <a:p>
            <a:pPr algn="l" indent="0" marL="0">
              <a:lnSpc>
                <a:spcPts val="3300"/>
              </a:lnSpc>
              <a:buNone/>
            </a:pPr>
            <a:r>
              <a:rPr lang="en-US" sz="2650" dirty="0">
                <a:solidFill>
                  <a:srgbClr val="272D45"/>
                </a:solidFill>
                <a:latin typeface="Kanit Light" pitchFamily="34" charset="0"/>
                <a:ea typeface="Kanit Light" pitchFamily="34" charset="-122"/>
                <a:cs typeface="Kanit Light" pitchFamily="34" charset="-120"/>
              </a:rPr>
              <a:t>Define Phase: Synthesizing Insights and Defining the Challenge</a:t>
            </a:r>
            <a:endParaRPr lang="en-US" sz="2650" dirty="0"/>
          </a:p>
        </p:txBody>
      </p:sp>
      <p:sp>
        <p:nvSpPr>
          <p:cNvPr id="3" name="Text 1"/>
          <p:cNvSpPr/>
          <p:nvPr/>
        </p:nvSpPr>
        <p:spPr>
          <a:xfrm>
            <a:off x="572095" y="1172051"/>
            <a:ext cx="13486209" cy="430768"/>
          </a:xfrm>
          <a:prstGeom prst="rect">
            <a:avLst/>
          </a:prstGeom>
          <a:noFill/>
          <a:ln/>
        </p:spPr>
        <p:txBody>
          <a:bodyPr wrap="square" lIns="0" tIns="0" rIns="0" bIns="0" rtlCol="0" anchor="t"/>
          <a:lstStyle/>
          <a:p>
            <a:pPr algn="l" indent="0" marL="0">
              <a:lnSpc>
                <a:spcPts val="1650"/>
              </a:lnSpc>
              <a:buNone/>
            </a:pPr>
            <a:r>
              <a:rPr lang="en-US" sz="1050" dirty="0">
                <a:solidFill>
                  <a:srgbClr val="2C3249"/>
                </a:solidFill>
                <a:latin typeface="Martel Sans" pitchFamily="34" charset="0"/>
                <a:ea typeface="Martel Sans" pitchFamily="34" charset="-122"/>
                <a:cs typeface="Martel Sans" pitchFamily="34" charset="-120"/>
              </a:rPr>
              <a:t>In the Define phase, we transformed raw research data into actionable insights and a clear problem statement. This critical synthesis ensured our team aligned on what problem we were solving and for whom, establishing criteria for success.</a:t>
            </a:r>
            <a:endParaRPr lang="en-US" sz="1050" dirty="0"/>
          </a:p>
        </p:txBody>
      </p:sp>
      <p:sp>
        <p:nvSpPr>
          <p:cNvPr id="4" name="Text 2"/>
          <p:cNvSpPr/>
          <p:nvPr/>
        </p:nvSpPr>
        <p:spPr>
          <a:xfrm>
            <a:off x="572095" y="1754267"/>
            <a:ext cx="134660" cy="168235"/>
          </a:xfrm>
          <a:prstGeom prst="rect">
            <a:avLst/>
          </a:prstGeom>
          <a:noFill/>
          <a:ln/>
        </p:spPr>
        <p:txBody>
          <a:bodyPr wrap="none" lIns="0" tIns="0" rIns="0" bIns="0" rtlCol="0" anchor="t"/>
          <a:lstStyle/>
          <a:p>
            <a:pPr algn="l" indent="0" marL="0">
              <a:lnSpc>
                <a:spcPts val="1650"/>
              </a:lnSpc>
              <a:buNone/>
            </a:pPr>
            <a:r>
              <a:rPr lang="en-US" sz="1050" dirty="0">
                <a:solidFill>
                  <a:srgbClr val="2C3249"/>
                </a:solidFill>
                <a:latin typeface="Kanit Light" pitchFamily="34" charset="0"/>
                <a:ea typeface="Kanit Light" pitchFamily="34" charset="-122"/>
                <a:cs typeface="Kanit Light" pitchFamily="34" charset="-120"/>
              </a:rPr>
              <a:t>01</a:t>
            </a:r>
            <a:endParaRPr lang="en-US" sz="1050" dirty="0"/>
          </a:p>
        </p:txBody>
      </p:sp>
      <p:sp>
        <p:nvSpPr>
          <p:cNvPr id="5" name="Shape 3"/>
          <p:cNvSpPr/>
          <p:nvPr/>
        </p:nvSpPr>
        <p:spPr>
          <a:xfrm>
            <a:off x="572095" y="1967746"/>
            <a:ext cx="6675715" cy="15240"/>
          </a:xfrm>
          <a:prstGeom prst="rect">
            <a:avLst/>
          </a:prstGeom>
          <a:solidFill>
            <a:srgbClr val="437066"/>
          </a:solidFill>
          <a:ln/>
        </p:spPr>
      </p:sp>
      <p:sp>
        <p:nvSpPr>
          <p:cNvPr id="6" name="Text 4"/>
          <p:cNvSpPr/>
          <p:nvPr/>
        </p:nvSpPr>
        <p:spPr>
          <a:xfrm>
            <a:off x="572095" y="2065496"/>
            <a:ext cx="1683306" cy="210383"/>
          </a:xfrm>
          <a:prstGeom prst="rect">
            <a:avLst/>
          </a:prstGeom>
          <a:noFill/>
          <a:ln/>
        </p:spPr>
        <p:txBody>
          <a:bodyPr wrap="none" lIns="0" tIns="0" rIns="0" bIns="0" rtlCol="0" anchor="t"/>
          <a:lstStyle/>
          <a:p>
            <a:pPr algn="l" indent="0" marL="0">
              <a:lnSpc>
                <a:spcPts val="1650"/>
              </a:lnSpc>
              <a:buNone/>
            </a:pPr>
            <a:r>
              <a:rPr lang="en-US" sz="1300" dirty="0">
                <a:solidFill>
                  <a:srgbClr val="2C3249"/>
                </a:solidFill>
                <a:latin typeface="Kanit Light" pitchFamily="34" charset="0"/>
                <a:ea typeface="Kanit Light" pitchFamily="34" charset="-122"/>
                <a:cs typeface="Kanit Light" pitchFamily="34" charset="-120"/>
              </a:rPr>
              <a:t>Data Synthesis</a:t>
            </a:r>
            <a:endParaRPr lang="en-US" sz="1300" dirty="0"/>
          </a:p>
        </p:txBody>
      </p:sp>
      <p:sp>
        <p:nvSpPr>
          <p:cNvPr id="7" name="Text 5"/>
          <p:cNvSpPr/>
          <p:nvPr/>
        </p:nvSpPr>
        <p:spPr>
          <a:xfrm>
            <a:off x="572095" y="2356604"/>
            <a:ext cx="6675715" cy="430768"/>
          </a:xfrm>
          <a:prstGeom prst="rect">
            <a:avLst/>
          </a:prstGeom>
          <a:noFill/>
          <a:ln/>
        </p:spPr>
        <p:txBody>
          <a:bodyPr wrap="square" lIns="0" tIns="0" rIns="0" bIns="0" rtlCol="0" anchor="t"/>
          <a:lstStyle/>
          <a:p>
            <a:pPr algn="l" indent="0" marL="0">
              <a:lnSpc>
                <a:spcPts val="1650"/>
              </a:lnSpc>
              <a:buNone/>
            </a:pPr>
            <a:r>
              <a:rPr lang="en-US" sz="1050" dirty="0">
                <a:solidFill>
                  <a:srgbClr val="2C3249"/>
                </a:solidFill>
                <a:latin typeface="Martel Sans" pitchFamily="34" charset="0"/>
                <a:ea typeface="Martel Sans" pitchFamily="34" charset="-122"/>
                <a:cs typeface="Martel Sans" pitchFamily="34" charset="-120"/>
              </a:rPr>
              <a:t>Analyzed interview transcripts, observation notes, and survey results to identify patterns and recurring themes across user segments.</a:t>
            </a:r>
            <a:endParaRPr lang="en-US" sz="1050" dirty="0"/>
          </a:p>
        </p:txBody>
      </p:sp>
      <p:sp>
        <p:nvSpPr>
          <p:cNvPr id="8" name="Text 6"/>
          <p:cNvSpPr/>
          <p:nvPr/>
        </p:nvSpPr>
        <p:spPr>
          <a:xfrm>
            <a:off x="7382470" y="1754267"/>
            <a:ext cx="134660" cy="168235"/>
          </a:xfrm>
          <a:prstGeom prst="rect">
            <a:avLst/>
          </a:prstGeom>
          <a:noFill/>
          <a:ln/>
        </p:spPr>
        <p:txBody>
          <a:bodyPr wrap="none" lIns="0" tIns="0" rIns="0" bIns="0" rtlCol="0" anchor="t"/>
          <a:lstStyle/>
          <a:p>
            <a:pPr algn="l" indent="0" marL="0">
              <a:lnSpc>
                <a:spcPts val="1650"/>
              </a:lnSpc>
              <a:buNone/>
            </a:pPr>
            <a:r>
              <a:rPr lang="en-US" sz="1050" dirty="0">
                <a:solidFill>
                  <a:srgbClr val="2C3249"/>
                </a:solidFill>
                <a:latin typeface="Kanit Light" pitchFamily="34" charset="0"/>
                <a:ea typeface="Kanit Light" pitchFamily="34" charset="-122"/>
                <a:cs typeface="Kanit Light" pitchFamily="34" charset="-120"/>
              </a:rPr>
              <a:t>02</a:t>
            </a:r>
            <a:endParaRPr lang="en-US" sz="1050" dirty="0"/>
          </a:p>
        </p:txBody>
      </p:sp>
      <p:sp>
        <p:nvSpPr>
          <p:cNvPr id="9" name="Shape 7"/>
          <p:cNvSpPr/>
          <p:nvPr/>
        </p:nvSpPr>
        <p:spPr>
          <a:xfrm>
            <a:off x="7382470" y="1967746"/>
            <a:ext cx="6675834" cy="15240"/>
          </a:xfrm>
          <a:prstGeom prst="rect">
            <a:avLst/>
          </a:prstGeom>
          <a:solidFill>
            <a:srgbClr val="437066"/>
          </a:solidFill>
          <a:ln/>
        </p:spPr>
      </p:sp>
      <p:sp>
        <p:nvSpPr>
          <p:cNvPr id="10" name="Text 8"/>
          <p:cNvSpPr/>
          <p:nvPr/>
        </p:nvSpPr>
        <p:spPr>
          <a:xfrm>
            <a:off x="7382470" y="2065496"/>
            <a:ext cx="1683306" cy="210383"/>
          </a:xfrm>
          <a:prstGeom prst="rect">
            <a:avLst/>
          </a:prstGeom>
          <a:noFill/>
          <a:ln/>
        </p:spPr>
        <p:txBody>
          <a:bodyPr wrap="none" lIns="0" tIns="0" rIns="0" bIns="0" rtlCol="0" anchor="t"/>
          <a:lstStyle/>
          <a:p>
            <a:pPr algn="l" indent="0" marL="0">
              <a:lnSpc>
                <a:spcPts val="1650"/>
              </a:lnSpc>
              <a:buNone/>
            </a:pPr>
            <a:r>
              <a:rPr lang="en-US" sz="1300" dirty="0">
                <a:solidFill>
                  <a:srgbClr val="2C3249"/>
                </a:solidFill>
                <a:latin typeface="Kanit Light" pitchFamily="34" charset="0"/>
                <a:ea typeface="Kanit Light" pitchFamily="34" charset="-122"/>
                <a:cs typeface="Kanit Light" pitchFamily="34" charset="-120"/>
              </a:rPr>
              <a:t>Persona Development</a:t>
            </a:r>
            <a:endParaRPr lang="en-US" sz="1300" dirty="0"/>
          </a:p>
        </p:txBody>
      </p:sp>
      <p:sp>
        <p:nvSpPr>
          <p:cNvPr id="11" name="Text 9"/>
          <p:cNvSpPr/>
          <p:nvPr/>
        </p:nvSpPr>
        <p:spPr>
          <a:xfrm>
            <a:off x="7382470" y="2356604"/>
            <a:ext cx="6675834" cy="430768"/>
          </a:xfrm>
          <a:prstGeom prst="rect">
            <a:avLst/>
          </a:prstGeom>
          <a:noFill/>
          <a:ln/>
        </p:spPr>
        <p:txBody>
          <a:bodyPr wrap="square" lIns="0" tIns="0" rIns="0" bIns="0" rtlCol="0" anchor="t"/>
          <a:lstStyle/>
          <a:p>
            <a:pPr algn="l" indent="0" marL="0">
              <a:lnSpc>
                <a:spcPts val="1650"/>
              </a:lnSpc>
              <a:buNone/>
            </a:pPr>
            <a:r>
              <a:rPr lang="en-US" sz="1050" dirty="0">
                <a:solidFill>
                  <a:srgbClr val="2C3249"/>
                </a:solidFill>
                <a:latin typeface="Martel Sans" pitchFamily="34" charset="0"/>
                <a:ea typeface="Martel Sans" pitchFamily="34" charset="-122"/>
                <a:cs typeface="Martel Sans" pitchFamily="34" charset="-120"/>
              </a:rPr>
              <a:t>Created four detailed user personas representing primary user types, including their goals, behaviors, pain points, and technology comfort levels.</a:t>
            </a:r>
            <a:endParaRPr lang="en-US" sz="1050" dirty="0"/>
          </a:p>
        </p:txBody>
      </p:sp>
      <p:sp>
        <p:nvSpPr>
          <p:cNvPr id="12" name="Text 10"/>
          <p:cNvSpPr/>
          <p:nvPr/>
        </p:nvSpPr>
        <p:spPr>
          <a:xfrm>
            <a:off x="572095" y="3022997"/>
            <a:ext cx="134660" cy="168235"/>
          </a:xfrm>
          <a:prstGeom prst="rect">
            <a:avLst/>
          </a:prstGeom>
          <a:noFill/>
          <a:ln/>
        </p:spPr>
        <p:txBody>
          <a:bodyPr wrap="none" lIns="0" tIns="0" rIns="0" bIns="0" rtlCol="0" anchor="t"/>
          <a:lstStyle/>
          <a:p>
            <a:pPr algn="l" indent="0" marL="0">
              <a:lnSpc>
                <a:spcPts val="1650"/>
              </a:lnSpc>
              <a:buNone/>
            </a:pPr>
            <a:r>
              <a:rPr lang="en-US" sz="1050" dirty="0">
                <a:solidFill>
                  <a:srgbClr val="2C3249"/>
                </a:solidFill>
                <a:latin typeface="Kanit Light" pitchFamily="34" charset="0"/>
                <a:ea typeface="Kanit Light" pitchFamily="34" charset="-122"/>
                <a:cs typeface="Kanit Light" pitchFamily="34" charset="-120"/>
              </a:rPr>
              <a:t>03</a:t>
            </a:r>
            <a:endParaRPr lang="en-US" sz="1050" dirty="0"/>
          </a:p>
        </p:txBody>
      </p:sp>
      <p:sp>
        <p:nvSpPr>
          <p:cNvPr id="13" name="Shape 11"/>
          <p:cNvSpPr/>
          <p:nvPr/>
        </p:nvSpPr>
        <p:spPr>
          <a:xfrm>
            <a:off x="572095" y="3236476"/>
            <a:ext cx="6675715" cy="15240"/>
          </a:xfrm>
          <a:prstGeom prst="rect">
            <a:avLst/>
          </a:prstGeom>
          <a:solidFill>
            <a:srgbClr val="437066"/>
          </a:solidFill>
          <a:ln/>
        </p:spPr>
      </p:sp>
      <p:sp>
        <p:nvSpPr>
          <p:cNvPr id="14" name="Text 12"/>
          <p:cNvSpPr/>
          <p:nvPr/>
        </p:nvSpPr>
        <p:spPr>
          <a:xfrm>
            <a:off x="572095" y="3334226"/>
            <a:ext cx="1683306" cy="210383"/>
          </a:xfrm>
          <a:prstGeom prst="rect">
            <a:avLst/>
          </a:prstGeom>
          <a:noFill/>
          <a:ln/>
        </p:spPr>
        <p:txBody>
          <a:bodyPr wrap="none" lIns="0" tIns="0" rIns="0" bIns="0" rtlCol="0" anchor="t"/>
          <a:lstStyle/>
          <a:p>
            <a:pPr algn="l" indent="0" marL="0">
              <a:lnSpc>
                <a:spcPts val="1650"/>
              </a:lnSpc>
              <a:buNone/>
            </a:pPr>
            <a:r>
              <a:rPr lang="en-US" sz="1300" dirty="0">
                <a:solidFill>
                  <a:srgbClr val="2C3249"/>
                </a:solidFill>
                <a:latin typeface="Kanit Light" pitchFamily="34" charset="0"/>
                <a:ea typeface="Kanit Light" pitchFamily="34" charset="-122"/>
                <a:cs typeface="Kanit Light" pitchFamily="34" charset="-120"/>
              </a:rPr>
              <a:t>Journey Mapping</a:t>
            </a:r>
            <a:endParaRPr lang="en-US" sz="1300" dirty="0"/>
          </a:p>
        </p:txBody>
      </p:sp>
      <p:sp>
        <p:nvSpPr>
          <p:cNvPr id="15" name="Text 13"/>
          <p:cNvSpPr/>
          <p:nvPr/>
        </p:nvSpPr>
        <p:spPr>
          <a:xfrm>
            <a:off x="572095" y="3625334"/>
            <a:ext cx="6675715" cy="430768"/>
          </a:xfrm>
          <a:prstGeom prst="rect">
            <a:avLst/>
          </a:prstGeom>
          <a:noFill/>
          <a:ln/>
        </p:spPr>
        <p:txBody>
          <a:bodyPr wrap="square" lIns="0" tIns="0" rIns="0" bIns="0" rtlCol="0" anchor="t"/>
          <a:lstStyle/>
          <a:p>
            <a:pPr algn="l" indent="0" marL="0">
              <a:lnSpc>
                <a:spcPts val="1650"/>
              </a:lnSpc>
              <a:buNone/>
            </a:pPr>
            <a:r>
              <a:rPr lang="en-US" sz="1050" dirty="0">
                <a:solidFill>
                  <a:srgbClr val="2C3249"/>
                </a:solidFill>
                <a:latin typeface="Martel Sans" pitchFamily="34" charset="0"/>
                <a:ea typeface="Martel Sans" pitchFamily="34" charset="-122"/>
                <a:cs typeface="Martel Sans" pitchFamily="34" charset="-120"/>
              </a:rPr>
              <a:t>Mapped current-state user journeys showing all touchpoints, emotions, and friction areas throughout typical workflows and task completion.</a:t>
            </a:r>
            <a:endParaRPr lang="en-US" sz="1050" dirty="0"/>
          </a:p>
        </p:txBody>
      </p:sp>
      <p:sp>
        <p:nvSpPr>
          <p:cNvPr id="16" name="Text 14"/>
          <p:cNvSpPr/>
          <p:nvPr/>
        </p:nvSpPr>
        <p:spPr>
          <a:xfrm>
            <a:off x="7382470" y="3022997"/>
            <a:ext cx="134660" cy="168235"/>
          </a:xfrm>
          <a:prstGeom prst="rect">
            <a:avLst/>
          </a:prstGeom>
          <a:noFill/>
          <a:ln/>
        </p:spPr>
        <p:txBody>
          <a:bodyPr wrap="none" lIns="0" tIns="0" rIns="0" bIns="0" rtlCol="0" anchor="t"/>
          <a:lstStyle/>
          <a:p>
            <a:pPr algn="l" indent="0" marL="0">
              <a:lnSpc>
                <a:spcPts val="1650"/>
              </a:lnSpc>
              <a:buNone/>
            </a:pPr>
            <a:r>
              <a:rPr lang="en-US" sz="1050" dirty="0">
                <a:solidFill>
                  <a:srgbClr val="2C3249"/>
                </a:solidFill>
                <a:latin typeface="Kanit Light" pitchFamily="34" charset="0"/>
                <a:ea typeface="Kanit Light" pitchFamily="34" charset="-122"/>
                <a:cs typeface="Kanit Light" pitchFamily="34" charset="-120"/>
              </a:rPr>
              <a:t>04</a:t>
            </a:r>
            <a:endParaRPr lang="en-US" sz="1050" dirty="0"/>
          </a:p>
        </p:txBody>
      </p:sp>
      <p:sp>
        <p:nvSpPr>
          <p:cNvPr id="17" name="Shape 15"/>
          <p:cNvSpPr/>
          <p:nvPr/>
        </p:nvSpPr>
        <p:spPr>
          <a:xfrm>
            <a:off x="7382470" y="3236476"/>
            <a:ext cx="6675834" cy="15240"/>
          </a:xfrm>
          <a:prstGeom prst="rect">
            <a:avLst/>
          </a:prstGeom>
          <a:solidFill>
            <a:srgbClr val="437066"/>
          </a:solidFill>
          <a:ln/>
        </p:spPr>
      </p:sp>
      <p:sp>
        <p:nvSpPr>
          <p:cNvPr id="18" name="Text 16"/>
          <p:cNvSpPr/>
          <p:nvPr/>
        </p:nvSpPr>
        <p:spPr>
          <a:xfrm>
            <a:off x="7382470" y="3334226"/>
            <a:ext cx="1683306" cy="210383"/>
          </a:xfrm>
          <a:prstGeom prst="rect">
            <a:avLst/>
          </a:prstGeom>
          <a:noFill/>
          <a:ln/>
        </p:spPr>
        <p:txBody>
          <a:bodyPr wrap="none" lIns="0" tIns="0" rIns="0" bIns="0" rtlCol="0" anchor="t"/>
          <a:lstStyle/>
          <a:p>
            <a:pPr algn="l" indent="0" marL="0">
              <a:lnSpc>
                <a:spcPts val="1650"/>
              </a:lnSpc>
              <a:buNone/>
            </a:pPr>
            <a:r>
              <a:rPr lang="en-US" sz="1300" dirty="0">
                <a:solidFill>
                  <a:srgbClr val="2C3249"/>
                </a:solidFill>
                <a:latin typeface="Kanit Light" pitchFamily="34" charset="0"/>
                <a:ea typeface="Kanit Light" pitchFamily="34" charset="-122"/>
                <a:cs typeface="Kanit Light" pitchFamily="34" charset="-120"/>
              </a:rPr>
              <a:t>Problem Framing</a:t>
            </a:r>
            <a:endParaRPr lang="en-US" sz="1300" dirty="0"/>
          </a:p>
        </p:txBody>
      </p:sp>
      <p:sp>
        <p:nvSpPr>
          <p:cNvPr id="19" name="Text 17"/>
          <p:cNvSpPr/>
          <p:nvPr/>
        </p:nvSpPr>
        <p:spPr>
          <a:xfrm>
            <a:off x="7382470" y="3625334"/>
            <a:ext cx="6675834" cy="430768"/>
          </a:xfrm>
          <a:prstGeom prst="rect">
            <a:avLst/>
          </a:prstGeom>
          <a:noFill/>
          <a:ln/>
        </p:spPr>
        <p:txBody>
          <a:bodyPr wrap="square" lIns="0" tIns="0" rIns="0" bIns="0" rtlCol="0" anchor="t"/>
          <a:lstStyle/>
          <a:p>
            <a:pPr algn="l" indent="0" marL="0">
              <a:lnSpc>
                <a:spcPts val="1650"/>
              </a:lnSpc>
              <a:buNone/>
            </a:pPr>
            <a:r>
              <a:rPr lang="en-US" sz="1050" dirty="0">
                <a:solidFill>
                  <a:srgbClr val="2C3249"/>
                </a:solidFill>
                <a:latin typeface="Martel Sans" pitchFamily="34" charset="0"/>
                <a:ea typeface="Martel Sans" pitchFamily="34" charset="-122"/>
                <a:cs typeface="Martel Sans" pitchFamily="34" charset="-120"/>
              </a:rPr>
              <a:t>Crafted a concise problem statement that captured core user needs while remaining broad enough to encourage creative solution exploration.</a:t>
            </a:r>
            <a:endParaRPr lang="en-US" sz="1050" dirty="0"/>
          </a:p>
        </p:txBody>
      </p:sp>
      <p:sp>
        <p:nvSpPr>
          <p:cNvPr id="20" name="Shape 18"/>
          <p:cNvSpPr/>
          <p:nvPr/>
        </p:nvSpPr>
        <p:spPr>
          <a:xfrm>
            <a:off x="572095" y="4308515"/>
            <a:ext cx="13486209" cy="1253490"/>
          </a:xfrm>
          <a:prstGeom prst="roundRect">
            <a:avLst>
              <a:gd name="adj" fmla="val 4512"/>
            </a:avLst>
          </a:prstGeom>
          <a:solidFill>
            <a:srgbClr val="CFE2DE"/>
          </a:solidFill>
          <a:ln/>
        </p:spPr>
      </p:sp>
      <p:pic>
        <p:nvPicPr>
          <p:cNvPr id="21" name="Image 0" descr="preencoded.png">    </p:cNvPr>
          <p:cNvPicPr>
            <a:picLocks noChangeAspect="1"/>
          </p:cNvPicPr>
          <p:nvPr/>
        </p:nvPicPr>
        <p:blipFill>
          <a:blip r:embed="rId1"/>
          <a:stretch>
            <a:fillRect/>
          </a:stretch>
        </p:blipFill>
        <p:spPr>
          <a:xfrm>
            <a:off x="706755" y="4489490"/>
            <a:ext cx="210383" cy="168235"/>
          </a:xfrm>
          <a:prstGeom prst="rect">
            <a:avLst/>
          </a:prstGeom>
        </p:spPr>
      </p:pic>
      <p:sp>
        <p:nvSpPr>
          <p:cNvPr id="22" name="Text 19"/>
          <p:cNvSpPr/>
          <p:nvPr/>
        </p:nvSpPr>
        <p:spPr>
          <a:xfrm>
            <a:off x="1051798" y="4476750"/>
            <a:ext cx="1748671" cy="210383"/>
          </a:xfrm>
          <a:prstGeom prst="rect">
            <a:avLst/>
          </a:prstGeom>
          <a:noFill/>
          <a:ln/>
        </p:spPr>
        <p:txBody>
          <a:bodyPr wrap="none" lIns="0" tIns="0" rIns="0" bIns="0" rtlCol="0" anchor="t"/>
          <a:lstStyle/>
          <a:p>
            <a:pPr algn="l" indent="0" marL="0">
              <a:lnSpc>
                <a:spcPts val="1650"/>
              </a:lnSpc>
              <a:buNone/>
            </a:pPr>
            <a:r>
              <a:rPr lang="en-US" sz="1300" dirty="0">
                <a:solidFill>
                  <a:srgbClr val="000000"/>
                </a:solidFill>
                <a:latin typeface="Kanit Light" pitchFamily="34" charset="0"/>
                <a:ea typeface="Kanit Light" pitchFamily="34" charset="-122"/>
                <a:cs typeface="Kanit Light" pitchFamily="34" charset="-120"/>
              </a:rPr>
              <a:t>Our Problem Statement</a:t>
            </a:r>
            <a:endParaRPr lang="en-US" sz="1300" dirty="0"/>
          </a:p>
        </p:txBody>
      </p:sp>
      <p:sp>
        <p:nvSpPr>
          <p:cNvPr id="23" name="Text 20"/>
          <p:cNvSpPr/>
          <p:nvPr/>
        </p:nvSpPr>
        <p:spPr>
          <a:xfrm>
            <a:off x="1051798" y="4821793"/>
            <a:ext cx="12871847" cy="215384"/>
          </a:xfrm>
          <a:prstGeom prst="rect">
            <a:avLst/>
          </a:prstGeom>
          <a:noFill/>
          <a:ln/>
        </p:spPr>
        <p:txBody>
          <a:bodyPr wrap="none" lIns="0" tIns="0" rIns="0" bIns="0" rtlCol="0" anchor="t"/>
          <a:lstStyle/>
          <a:p>
            <a:pPr algn="l" indent="0" marL="0">
              <a:lnSpc>
                <a:spcPts val="1650"/>
              </a:lnSpc>
              <a:buNone/>
            </a:pPr>
            <a:r>
              <a:rPr lang="en-US" sz="1050" b="1" dirty="0">
                <a:solidFill>
                  <a:srgbClr val="000000"/>
                </a:solidFill>
                <a:latin typeface="Martel Sans" pitchFamily="34" charset="0"/>
                <a:ea typeface="Martel Sans" pitchFamily="34" charset="-122"/>
                <a:cs typeface="Martel Sans" pitchFamily="34" charset="-120"/>
              </a:rPr>
              <a:t>How might we create an integrated workflow solution that reduces manual effort while remaining intuitive enough for rapid adoption across diverse user skill levels?</a:t>
            </a:r>
            <a:endParaRPr lang="en-US" sz="1050" dirty="0"/>
          </a:p>
        </p:txBody>
      </p:sp>
      <p:sp>
        <p:nvSpPr>
          <p:cNvPr id="24" name="Text 21"/>
          <p:cNvSpPr/>
          <p:nvPr/>
        </p:nvSpPr>
        <p:spPr>
          <a:xfrm>
            <a:off x="1051798" y="5158264"/>
            <a:ext cx="12871847" cy="215384"/>
          </a:xfrm>
          <a:prstGeom prst="rect">
            <a:avLst/>
          </a:prstGeom>
          <a:noFill/>
          <a:ln/>
        </p:spPr>
        <p:txBody>
          <a:bodyPr wrap="none" lIns="0" tIns="0" rIns="0" bIns="0" rtlCol="0" anchor="t"/>
          <a:lstStyle/>
          <a:p>
            <a:pPr algn="l" indent="0" marL="0">
              <a:lnSpc>
                <a:spcPts val="1650"/>
              </a:lnSpc>
              <a:buNone/>
            </a:pPr>
            <a:r>
              <a:rPr lang="en-US" sz="1050" dirty="0">
                <a:solidFill>
                  <a:srgbClr val="000000"/>
                </a:solidFill>
                <a:latin typeface="Martel Sans" pitchFamily="34" charset="0"/>
                <a:ea typeface="Martel Sans" pitchFamily="34" charset="-122"/>
                <a:cs typeface="Martel Sans" pitchFamily="34" charset="-120"/>
              </a:rPr>
              <a:t>This statement guided all subsequent ideation and design decisions, keeping our team focused on both efficiency gains and user experience excellence.</a:t>
            </a:r>
            <a:endParaRPr lang="en-US" sz="1050" dirty="0"/>
          </a:p>
        </p:txBody>
      </p:sp>
      <p:sp>
        <p:nvSpPr>
          <p:cNvPr id="25" name="Text 22"/>
          <p:cNvSpPr/>
          <p:nvPr/>
        </p:nvSpPr>
        <p:spPr>
          <a:xfrm>
            <a:off x="572095" y="5763935"/>
            <a:ext cx="2475071" cy="252532"/>
          </a:xfrm>
          <a:prstGeom prst="rect">
            <a:avLst/>
          </a:prstGeom>
          <a:noFill/>
          <a:ln/>
        </p:spPr>
        <p:txBody>
          <a:bodyPr wrap="none" lIns="0" tIns="0" rIns="0" bIns="0" rtlCol="0" anchor="t"/>
          <a:lstStyle/>
          <a:p>
            <a:pPr algn="l" indent="0" marL="0">
              <a:lnSpc>
                <a:spcPts val="1950"/>
              </a:lnSpc>
              <a:buNone/>
            </a:pPr>
            <a:r>
              <a:rPr lang="en-US" sz="1550" dirty="0">
                <a:solidFill>
                  <a:srgbClr val="272D45"/>
                </a:solidFill>
                <a:latin typeface="Kanit Light" pitchFamily="34" charset="0"/>
                <a:ea typeface="Kanit Light" pitchFamily="34" charset="-122"/>
                <a:cs typeface="Kanit Light" pitchFamily="34" charset="-120"/>
              </a:rPr>
              <a:t>Success Criteria Established</a:t>
            </a:r>
            <a:endParaRPr lang="en-US" sz="1550" dirty="0"/>
          </a:p>
        </p:txBody>
      </p:sp>
      <p:sp>
        <p:nvSpPr>
          <p:cNvPr id="26" name="Text 23"/>
          <p:cNvSpPr/>
          <p:nvPr/>
        </p:nvSpPr>
        <p:spPr>
          <a:xfrm>
            <a:off x="572095" y="6353056"/>
            <a:ext cx="1683306" cy="210383"/>
          </a:xfrm>
          <a:prstGeom prst="rect">
            <a:avLst/>
          </a:prstGeom>
          <a:noFill/>
          <a:ln/>
        </p:spPr>
        <p:txBody>
          <a:bodyPr wrap="none" lIns="0" tIns="0" rIns="0" bIns="0" rtlCol="0" anchor="t"/>
          <a:lstStyle/>
          <a:p>
            <a:pPr algn="l" indent="0" marL="0">
              <a:lnSpc>
                <a:spcPts val="1650"/>
              </a:lnSpc>
              <a:buNone/>
            </a:pPr>
            <a:r>
              <a:rPr lang="en-US" sz="1300" dirty="0">
                <a:solidFill>
                  <a:srgbClr val="272D45"/>
                </a:solidFill>
                <a:latin typeface="Kanit Light" pitchFamily="34" charset="0"/>
                <a:ea typeface="Kanit Light" pitchFamily="34" charset="-122"/>
                <a:cs typeface="Kanit Light" pitchFamily="34" charset="-120"/>
              </a:rPr>
              <a:t>Quantitative Metrics</a:t>
            </a:r>
            <a:endParaRPr lang="en-US" sz="1300" dirty="0"/>
          </a:p>
        </p:txBody>
      </p:sp>
      <p:sp>
        <p:nvSpPr>
          <p:cNvPr id="27" name="Text 24"/>
          <p:cNvSpPr/>
          <p:nvPr/>
        </p:nvSpPr>
        <p:spPr>
          <a:xfrm>
            <a:off x="572095" y="6698099"/>
            <a:ext cx="6578918" cy="215384"/>
          </a:xfrm>
          <a:prstGeom prst="rect">
            <a:avLst/>
          </a:prstGeom>
          <a:noFill/>
          <a:ln/>
        </p:spPr>
        <p:txBody>
          <a:bodyPr wrap="none" lIns="0" tIns="0" rIns="0" bIns="0" rtlCol="0" anchor="t"/>
          <a:lstStyle/>
          <a:p>
            <a:pPr algn="l" marL="342900" indent="-342900">
              <a:lnSpc>
                <a:spcPts val="1650"/>
              </a:lnSpc>
              <a:buSzPct val="100000"/>
              <a:buChar char="•"/>
            </a:pPr>
            <a:r>
              <a:rPr lang="en-US" sz="1050" dirty="0">
                <a:solidFill>
                  <a:srgbClr val="2C3249"/>
                </a:solidFill>
                <a:latin typeface="Martel Sans" pitchFamily="34" charset="0"/>
                <a:ea typeface="Martel Sans" pitchFamily="34" charset="-122"/>
                <a:cs typeface="Martel Sans" pitchFamily="34" charset="-120"/>
              </a:rPr>
              <a:t>Reduce task completion time by 50%+</a:t>
            </a:r>
            <a:endParaRPr lang="en-US" sz="1050" dirty="0"/>
          </a:p>
        </p:txBody>
      </p:sp>
      <p:sp>
        <p:nvSpPr>
          <p:cNvPr id="28" name="Text 25"/>
          <p:cNvSpPr/>
          <p:nvPr/>
        </p:nvSpPr>
        <p:spPr>
          <a:xfrm>
            <a:off x="572095" y="6960513"/>
            <a:ext cx="6578918" cy="215384"/>
          </a:xfrm>
          <a:prstGeom prst="rect">
            <a:avLst/>
          </a:prstGeom>
          <a:noFill/>
          <a:ln/>
        </p:spPr>
        <p:txBody>
          <a:bodyPr wrap="none" lIns="0" tIns="0" rIns="0" bIns="0" rtlCol="0" anchor="t"/>
          <a:lstStyle/>
          <a:p>
            <a:pPr algn="l" marL="342900" indent="-342900">
              <a:lnSpc>
                <a:spcPts val="1650"/>
              </a:lnSpc>
              <a:buSzPct val="100000"/>
              <a:buChar char="•"/>
            </a:pPr>
            <a:r>
              <a:rPr lang="en-US" sz="1050" dirty="0">
                <a:solidFill>
                  <a:srgbClr val="2C3249"/>
                </a:solidFill>
                <a:latin typeface="Martel Sans" pitchFamily="34" charset="0"/>
                <a:ea typeface="Martel Sans" pitchFamily="34" charset="-122"/>
                <a:cs typeface="Martel Sans" pitchFamily="34" charset="-120"/>
              </a:rPr>
              <a:t>Achieve 80%+ user adoption within 3 months</a:t>
            </a:r>
            <a:endParaRPr lang="en-US" sz="1050" dirty="0"/>
          </a:p>
        </p:txBody>
      </p:sp>
      <p:sp>
        <p:nvSpPr>
          <p:cNvPr id="29" name="Text 26"/>
          <p:cNvSpPr/>
          <p:nvPr/>
        </p:nvSpPr>
        <p:spPr>
          <a:xfrm>
            <a:off x="572095" y="7222927"/>
            <a:ext cx="6578918" cy="215384"/>
          </a:xfrm>
          <a:prstGeom prst="rect">
            <a:avLst/>
          </a:prstGeom>
          <a:noFill/>
          <a:ln/>
        </p:spPr>
        <p:txBody>
          <a:bodyPr wrap="none" lIns="0" tIns="0" rIns="0" bIns="0" rtlCol="0" anchor="t"/>
          <a:lstStyle/>
          <a:p>
            <a:pPr algn="l" marL="342900" indent="-342900">
              <a:lnSpc>
                <a:spcPts val="1650"/>
              </a:lnSpc>
              <a:buSzPct val="100000"/>
              <a:buChar char="•"/>
            </a:pPr>
            <a:r>
              <a:rPr lang="en-US" sz="1050" dirty="0">
                <a:solidFill>
                  <a:srgbClr val="2C3249"/>
                </a:solidFill>
                <a:latin typeface="Martel Sans" pitchFamily="34" charset="0"/>
                <a:ea typeface="Martel Sans" pitchFamily="34" charset="-122"/>
                <a:cs typeface="Martel Sans" pitchFamily="34" charset="-120"/>
              </a:rPr>
              <a:t>Decrease training time to under 1 week</a:t>
            </a:r>
            <a:endParaRPr lang="en-US" sz="1050" dirty="0"/>
          </a:p>
        </p:txBody>
      </p:sp>
      <p:sp>
        <p:nvSpPr>
          <p:cNvPr id="30" name="Text 27"/>
          <p:cNvSpPr/>
          <p:nvPr/>
        </p:nvSpPr>
        <p:spPr>
          <a:xfrm>
            <a:off x="572095" y="7485340"/>
            <a:ext cx="6578918" cy="215384"/>
          </a:xfrm>
          <a:prstGeom prst="rect">
            <a:avLst/>
          </a:prstGeom>
          <a:noFill/>
          <a:ln/>
        </p:spPr>
        <p:txBody>
          <a:bodyPr wrap="none" lIns="0" tIns="0" rIns="0" bIns="0" rtlCol="0" anchor="t"/>
          <a:lstStyle/>
          <a:p>
            <a:pPr algn="l" marL="342900" indent="-342900">
              <a:lnSpc>
                <a:spcPts val="1650"/>
              </a:lnSpc>
              <a:buSzPct val="100000"/>
              <a:buChar char="•"/>
            </a:pPr>
            <a:r>
              <a:rPr lang="en-US" sz="1050" dirty="0">
                <a:solidFill>
                  <a:srgbClr val="2C3249"/>
                </a:solidFill>
                <a:latin typeface="Martel Sans" pitchFamily="34" charset="0"/>
                <a:ea typeface="Martel Sans" pitchFamily="34" charset="-122"/>
                <a:cs typeface="Martel Sans" pitchFamily="34" charset="-120"/>
              </a:rPr>
              <a:t>Improve data accuracy to 99%+</a:t>
            </a:r>
            <a:endParaRPr lang="en-US" sz="1050" dirty="0"/>
          </a:p>
        </p:txBody>
      </p:sp>
      <p:sp>
        <p:nvSpPr>
          <p:cNvPr id="31" name="Text 28"/>
          <p:cNvSpPr/>
          <p:nvPr/>
        </p:nvSpPr>
        <p:spPr>
          <a:xfrm>
            <a:off x="7487007" y="6353056"/>
            <a:ext cx="1683306" cy="210383"/>
          </a:xfrm>
          <a:prstGeom prst="rect">
            <a:avLst/>
          </a:prstGeom>
          <a:noFill/>
          <a:ln/>
        </p:spPr>
        <p:txBody>
          <a:bodyPr wrap="none" lIns="0" tIns="0" rIns="0" bIns="0" rtlCol="0" anchor="t"/>
          <a:lstStyle/>
          <a:p>
            <a:pPr algn="l" indent="0" marL="0">
              <a:lnSpc>
                <a:spcPts val="1650"/>
              </a:lnSpc>
              <a:buNone/>
            </a:pPr>
            <a:r>
              <a:rPr lang="en-US" sz="1300" dirty="0">
                <a:solidFill>
                  <a:srgbClr val="272D45"/>
                </a:solidFill>
                <a:latin typeface="Kanit Light" pitchFamily="34" charset="0"/>
                <a:ea typeface="Kanit Light" pitchFamily="34" charset="-122"/>
                <a:cs typeface="Kanit Light" pitchFamily="34" charset="-120"/>
              </a:rPr>
              <a:t>Qualitative Goals</a:t>
            </a:r>
            <a:endParaRPr lang="en-US" sz="1300" dirty="0"/>
          </a:p>
        </p:txBody>
      </p:sp>
      <p:sp>
        <p:nvSpPr>
          <p:cNvPr id="32" name="Text 29"/>
          <p:cNvSpPr/>
          <p:nvPr/>
        </p:nvSpPr>
        <p:spPr>
          <a:xfrm>
            <a:off x="7487007" y="6698099"/>
            <a:ext cx="6578918" cy="215384"/>
          </a:xfrm>
          <a:prstGeom prst="rect">
            <a:avLst/>
          </a:prstGeom>
          <a:noFill/>
          <a:ln/>
        </p:spPr>
        <p:txBody>
          <a:bodyPr wrap="none" lIns="0" tIns="0" rIns="0" bIns="0" rtlCol="0" anchor="t"/>
          <a:lstStyle/>
          <a:p>
            <a:pPr algn="l" marL="342900" indent="-342900">
              <a:lnSpc>
                <a:spcPts val="1650"/>
              </a:lnSpc>
              <a:buSzPct val="100000"/>
              <a:buChar char="•"/>
            </a:pPr>
            <a:r>
              <a:rPr lang="en-US" sz="1050" dirty="0">
                <a:solidFill>
                  <a:srgbClr val="2C3249"/>
                </a:solidFill>
                <a:latin typeface="Martel Sans" pitchFamily="34" charset="0"/>
                <a:ea typeface="Martel Sans" pitchFamily="34" charset="-122"/>
                <a:cs typeface="Martel Sans" pitchFamily="34" charset="-120"/>
              </a:rPr>
              <a:t>Users feel confident and in control</a:t>
            </a:r>
            <a:endParaRPr lang="en-US" sz="1050" dirty="0"/>
          </a:p>
        </p:txBody>
      </p:sp>
      <p:sp>
        <p:nvSpPr>
          <p:cNvPr id="33" name="Text 30"/>
          <p:cNvSpPr/>
          <p:nvPr/>
        </p:nvSpPr>
        <p:spPr>
          <a:xfrm>
            <a:off x="7487007" y="6960513"/>
            <a:ext cx="6578918" cy="215384"/>
          </a:xfrm>
          <a:prstGeom prst="rect">
            <a:avLst/>
          </a:prstGeom>
          <a:noFill/>
          <a:ln/>
        </p:spPr>
        <p:txBody>
          <a:bodyPr wrap="none" lIns="0" tIns="0" rIns="0" bIns="0" rtlCol="0" anchor="t"/>
          <a:lstStyle/>
          <a:p>
            <a:pPr algn="l" marL="342900" indent="-342900">
              <a:lnSpc>
                <a:spcPts val="1650"/>
              </a:lnSpc>
              <a:buSzPct val="100000"/>
              <a:buChar char="•"/>
            </a:pPr>
            <a:r>
              <a:rPr lang="en-US" sz="1050" dirty="0">
                <a:solidFill>
                  <a:srgbClr val="2C3249"/>
                </a:solidFill>
                <a:latin typeface="Martel Sans" pitchFamily="34" charset="0"/>
                <a:ea typeface="Martel Sans" pitchFamily="34" charset="-122"/>
                <a:cs typeface="Martel Sans" pitchFamily="34" charset="-120"/>
              </a:rPr>
              <a:t>Interface feels intuitive from first use</a:t>
            </a:r>
            <a:endParaRPr lang="en-US" sz="1050" dirty="0"/>
          </a:p>
        </p:txBody>
      </p:sp>
      <p:sp>
        <p:nvSpPr>
          <p:cNvPr id="34" name="Text 31"/>
          <p:cNvSpPr/>
          <p:nvPr/>
        </p:nvSpPr>
        <p:spPr>
          <a:xfrm>
            <a:off x="7487007" y="7222927"/>
            <a:ext cx="6578918" cy="215384"/>
          </a:xfrm>
          <a:prstGeom prst="rect">
            <a:avLst/>
          </a:prstGeom>
          <a:noFill/>
          <a:ln/>
        </p:spPr>
        <p:txBody>
          <a:bodyPr wrap="none" lIns="0" tIns="0" rIns="0" bIns="0" rtlCol="0" anchor="t"/>
          <a:lstStyle/>
          <a:p>
            <a:pPr algn="l" marL="342900" indent="-342900">
              <a:lnSpc>
                <a:spcPts val="1650"/>
              </a:lnSpc>
              <a:buSzPct val="100000"/>
              <a:buChar char="•"/>
            </a:pPr>
            <a:r>
              <a:rPr lang="en-US" sz="1050" dirty="0">
                <a:solidFill>
                  <a:srgbClr val="2C3249"/>
                </a:solidFill>
                <a:latin typeface="Martel Sans" pitchFamily="34" charset="0"/>
                <a:ea typeface="Martel Sans" pitchFamily="34" charset="-122"/>
                <a:cs typeface="Martel Sans" pitchFamily="34" charset="-120"/>
              </a:rPr>
              <a:t>Solution adapts to individual preferences</a:t>
            </a:r>
            <a:endParaRPr lang="en-US" sz="1050" dirty="0"/>
          </a:p>
        </p:txBody>
      </p:sp>
      <p:sp>
        <p:nvSpPr>
          <p:cNvPr id="35" name="Text 32"/>
          <p:cNvSpPr/>
          <p:nvPr/>
        </p:nvSpPr>
        <p:spPr>
          <a:xfrm>
            <a:off x="7487007" y="7485340"/>
            <a:ext cx="6578918" cy="215384"/>
          </a:xfrm>
          <a:prstGeom prst="rect">
            <a:avLst/>
          </a:prstGeom>
          <a:noFill/>
          <a:ln/>
        </p:spPr>
        <p:txBody>
          <a:bodyPr wrap="none" lIns="0" tIns="0" rIns="0" bIns="0" rtlCol="0" anchor="t"/>
          <a:lstStyle/>
          <a:p>
            <a:pPr algn="l" marL="342900" indent="-342900">
              <a:lnSpc>
                <a:spcPts val="1650"/>
              </a:lnSpc>
              <a:buSzPct val="100000"/>
              <a:buChar char="•"/>
            </a:pPr>
            <a:r>
              <a:rPr lang="en-US" sz="1050" dirty="0">
                <a:solidFill>
                  <a:srgbClr val="2C3249"/>
                </a:solidFill>
                <a:latin typeface="Martel Sans" pitchFamily="34" charset="0"/>
                <a:ea typeface="Martel Sans" pitchFamily="34" charset="-122"/>
                <a:cs typeface="Martel Sans" pitchFamily="34" charset="-120"/>
              </a:rPr>
              <a:t>Support requests decrease significantly</a:t>
            </a:r>
            <a:endParaRPr lang="en-US" sz="10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572095" y="339447"/>
            <a:ext cx="8554998" cy="385763"/>
          </a:xfrm>
          <a:prstGeom prst="rect">
            <a:avLst/>
          </a:prstGeom>
          <a:noFill/>
          <a:ln/>
        </p:spPr>
        <p:txBody>
          <a:bodyPr wrap="none" lIns="0" tIns="0" rIns="0" bIns="0" rtlCol="0" anchor="t"/>
          <a:lstStyle/>
          <a:p>
            <a:pPr algn="l" indent="0" marL="0">
              <a:lnSpc>
                <a:spcPts val="3000"/>
              </a:lnSpc>
              <a:buNone/>
            </a:pPr>
            <a:r>
              <a:rPr lang="en-US" sz="2400" dirty="0">
                <a:solidFill>
                  <a:srgbClr val="272D45"/>
                </a:solidFill>
                <a:latin typeface="Kanit Light" pitchFamily="34" charset="0"/>
                <a:ea typeface="Kanit Light" pitchFamily="34" charset="-122"/>
                <a:cs typeface="Kanit Light" pitchFamily="34" charset="-120"/>
              </a:rPr>
              <a:t>Ideate Phase: Brainstorming Solutions and Creative Exploration</a:t>
            </a:r>
            <a:endParaRPr lang="en-US" sz="2400" dirty="0"/>
          </a:p>
        </p:txBody>
      </p:sp>
      <p:sp>
        <p:nvSpPr>
          <p:cNvPr id="3" name="Text 1"/>
          <p:cNvSpPr/>
          <p:nvPr/>
        </p:nvSpPr>
        <p:spPr>
          <a:xfrm>
            <a:off x="572095" y="972026"/>
            <a:ext cx="13486209" cy="395049"/>
          </a:xfrm>
          <a:prstGeom prst="rect">
            <a:avLst/>
          </a:prstGeom>
          <a:noFill/>
          <a:ln/>
        </p:spPr>
        <p:txBody>
          <a:bodyPr wrap="square" lIns="0" tIns="0" rIns="0" bIns="0" rtlCol="0" anchor="t"/>
          <a:lstStyle/>
          <a:p>
            <a:pPr algn="l" indent="0" marL="0">
              <a:lnSpc>
                <a:spcPts val="1550"/>
              </a:lnSpc>
              <a:buNone/>
            </a:pPr>
            <a:r>
              <a:rPr lang="en-US" sz="950" dirty="0">
                <a:solidFill>
                  <a:srgbClr val="2C3249"/>
                </a:solidFill>
                <a:latin typeface="Martel Sans" pitchFamily="34" charset="0"/>
                <a:ea typeface="Martel Sans" pitchFamily="34" charset="-122"/>
                <a:cs typeface="Martel Sans" pitchFamily="34" charset="-120"/>
              </a:rPr>
              <a:t>The Ideate phase unleashed our team's creative potential through structured brainstorming sessions designed to generate quantity over quality initially, then refine the most promising concepts. We encouraged wild ideas and deferred judgment to explore the full solution space.</a:t>
            </a:r>
            <a:endParaRPr lang="en-US" sz="950" dirty="0"/>
          </a:p>
        </p:txBody>
      </p:sp>
      <p:sp>
        <p:nvSpPr>
          <p:cNvPr id="4" name="Text 2"/>
          <p:cNvSpPr/>
          <p:nvPr/>
        </p:nvSpPr>
        <p:spPr>
          <a:xfrm>
            <a:off x="3226951" y="2308622"/>
            <a:ext cx="1543050" cy="192881"/>
          </a:xfrm>
          <a:prstGeom prst="rect">
            <a:avLst/>
          </a:prstGeom>
          <a:noFill/>
          <a:ln/>
        </p:spPr>
        <p:txBody>
          <a:bodyPr wrap="none" lIns="0" tIns="0" rIns="0" bIns="0" rtlCol="0" anchor="t"/>
          <a:lstStyle/>
          <a:p>
            <a:pPr algn="r" indent="0" marL="0">
              <a:lnSpc>
                <a:spcPts val="1500"/>
              </a:lnSpc>
              <a:buNone/>
            </a:pPr>
            <a:r>
              <a:rPr lang="en-US" sz="1200" dirty="0">
                <a:solidFill>
                  <a:srgbClr val="2C3249"/>
                </a:solidFill>
                <a:latin typeface="Kanit Light" pitchFamily="34" charset="0"/>
                <a:ea typeface="Kanit Light" pitchFamily="34" charset="-122"/>
                <a:cs typeface="Kanit Light" pitchFamily="34" charset="-120"/>
              </a:rPr>
              <a:t>Divergent Thinking</a:t>
            </a:r>
            <a:endParaRPr lang="en-US" sz="1200" dirty="0"/>
          </a:p>
        </p:txBody>
      </p:sp>
      <p:sp>
        <p:nvSpPr>
          <p:cNvPr id="5" name="Text 3"/>
          <p:cNvSpPr/>
          <p:nvPr/>
        </p:nvSpPr>
        <p:spPr>
          <a:xfrm>
            <a:off x="572095" y="2575560"/>
            <a:ext cx="4197906" cy="395049"/>
          </a:xfrm>
          <a:prstGeom prst="rect">
            <a:avLst/>
          </a:prstGeom>
          <a:noFill/>
          <a:ln/>
        </p:spPr>
        <p:txBody>
          <a:bodyPr wrap="square" lIns="0" tIns="0" rIns="0" bIns="0" rtlCol="0" anchor="t"/>
          <a:lstStyle/>
          <a:p>
            <a:pPr algn="r" indent="0" marL="0">
              <a:lnSpc>
                <a:spcPts val="1550"/>
              </a:lnSpc>
              <a:buNone/>
            </a:pPr>
            <a:r>
              <a:rPr lang="en-US" sz="950" dirty="0">
                <a:solidFill>
                  <a:srgbClr val="2C3249"/>
                </a:solidFill>
                <a:latin typeface="Martel Sans" pitchFamily="34" charset="0"/>
                <a:ea typeface="Martel Sans" pitchFamily="34" charset="-122"/>
                <a:cs typeface="Martel Sans" pitchFamily="34" charset="-120"/>
              </a:rPr>
              <a:t>Generated 200+ ideas without constraints, encouraging unconventional approaches and building on each other's suggestions.</a:t>
            </a:r>
            <a:endParaRPr lang="en-US" sz="950" dirty="0"/>
          </a:p>
        </p:txBody>
      </p:sp>
      <p:pic>
        <p:nvPicPr>
          <p:cNvPr id="6" name="Image 0" descr="preencoded.png">    </p:cNvPr>
          <p:cNvPicPr>
            <a:picLocks noChangeAspect="1"/>
          </p:cNvPicPr>
          <p:nvPr/>
        </p:nvPicPr>
        <p:blipFill>
          <a:blip r:embed="rId1"/>
          <a:stretch>
            <a:fillRect/>
          </a:stretch>
        </p:blipFill>
        <p:spPr>
          <a:xfrm>
            <a:off x="4955143" y="1505903"/>
            <a:ext cx="4720114" cy="4720114"/>
          </a:xfrm>
          <a:prstGeom prst="rect">
            <a:avLst/>
          </a:prstGeom>
        </p:spPr>
      </p:pic>
      <p:pic>
        <p:nvPicPr>
          <p:cNvPr id="7" name="Image 1" descr="preencoded.pn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272808" y="2421850"/>
            <a:ext cx="184666" cy="184666"/>
          </a:xfrm>
          <a:prstGeom prst="rect">
            <a:avLst/>
          </a:prstGeom>
        </p:spPr>
      </p:pic>
      <p:sp>
        <p:nvSpPr>
          <p:cNvPr id="8" name="Text 4"/>
          <p:cNvSpPr/>
          <p:nvPr/>
        </p:nvSpPr>
        <p:spPr>
          <a:xfrm>
            <a:off x="9860399" y="2308622"/>
            <a:ext cx="1543050" cy="192881"/>
          </a:xfrm>
          <a:prstGeom prst="rect">
            <a:avLst/>
          </a:prstGeom>
          <a:noFill/>
          <a:ln/>
        </p:spPr>
        <p:txBody>
          <a:bodyPr wrap="none" lIns="0" tIns="0" rIns="0" bIns="0" rtlCol="0" anchor="t"/>
          <a:lstStyle/>
          <a:p>
            <a:pPr algn="l" indent="0" marL="0">
              <a:lnSpc>
                <a:spcPts val="1500"/>
              </a:lnSpc>
              <a:buNone/>
            </a:pPr>
            <a:r>
              <a:rPr lang="en-US" sz="1200" dirty="0">
                <a:solidFill>
                  <a:srgbClr val="2C3249"/>
                </a:solidFill>
                <a:latin typeface="Kanit Light" pitchFamily="34" charset="0"/>
                <a:ea typeface="Kanit Light" pitchFamily="34" charset="-122"/>
                <a:cs typeface="Kanit Light" pitchFamily="34" charset="-120"/>
              </a:rPr>
              <a:t>Convergent Analysis</a:t>
            </a:r>
            <a:endParaRPr lang="en-US" sz="1200" dirty="0"/>
          </a:p>
        </p:txBody>
      </p:sp>
      <p:sp>
        <p:nvSpPr>
          <p:cNvPr id="9" name="Text 5"/>
          <p:cNvSpPr/>
          <p:nvPr/>
        </p:nvSpPr>
        <p:spPr>
          <a:xfrm>
            <a:off x="9860399" y="2575560"/>
            <a:ext cx="4197906" cy="395049"/>
          </a:xfrm>
          <a:prstGeom prst="rect">
            <a:avLst/>
          </a:prstGeom>
          <a:noFill/>
          <a:ln/>
        </p:spPr>
        <p:txBody>
          <a:bodyPr wrap="square" lIns="0" tIns="0" rIns="0" bIns="0" rtlCol="0" anchor="t"/>
          <a:lstStyle/>
          <a:p>
            <a:pPr algn="l" indent="0" marL="0">
              <a:lnSpc>
                <a:spcPts val="1550"/>
              </a:lnSpc>
              <a:buNone/>
            </a:pPr>
            <a:r>
              <a:rPr lang="en-US" sz="950" dirty="0">
                <a:solidFill>
                  <a:srgbClr val="2C3249"/>
                </a:solidFill>
                <a:latin typeface="Martel Sans" pitchFamily="34" charset="0"/>
                <a:ea typeface="Martel Sans" pitchFamily="34" charset="-122"/>
                <a:cs typeface="Martel Sans" pitchFamily="34" charset="-120"/>
              </a:rPr>
              <a:t>Evaluated ideas against feasibility, desirability, and viability criteria to identify the most promising directions.</a:t>
            </a:r>
            <a:endParaRPr lang="en-US" sz="950" dirty="0"/>
          </a:p>
        </p:txBody>
      </p:sp>
      <p:pic>
        <p:nvPicPr>
          <p:cNvPr id="10" name="Image 2" descr="preencoded.png">    </p:cNvPr>
          <p:cNvPicPr>
            <a:picLocks noChangeAspect="1"/>
          </p:cNvPicPr>
          <p:nvPr/>
        </p:nvPicPr>
        <p:blipFill>
          <a:blip r:embed="rId4"/>
          <a:stretch>
            <a:fillRect/>
          </a:stretch>
        </p:blipFill>
        <p:spPr>
          <a:xfrm>
            <a:off x="4955143" y="1505903"/>
            <a:ext cx="4720114" cy="4720114"/>
          </a:xfrm>
          <a:prstGeom prst="rect">
            <a:avLst/>
          </a:prstGeom>
        </p:spPr>
      </p:pic>
      <p:pic>
        <p:nvPicPr>
          <p:cNvPr id="11" name="Image 3" descr="preencoded.png">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574405" y="2823567"/>
            <a:ext cx="184666" cy="184666"/>
          </a:xfrm>
          <a:prstGeom prst="rect">
            <a:avLst/>
          </a:prstGeom>
        </p:spPr>
      </p:pic>
      <p:sp>
        <p:nvSpPr>
          <p:cNvPr id="12" name="Text 6"/>
          <p:cNvSpPr/>
          <p:nvPr/>
        </p:nvSpPr>
        <p:spPr>
          <a:xfrm>
            <a:off x="9860399" y="4761190"/>
            <a:ext cx="1543050" cy="192881"/>
          </a:xfrm>
          <a:prstGeom prst="rect">
            <a:avLst/>
          </a:prstGeom>
          <a:noFill/>
          <a:ln/>
        </p:spPr>
        <p:txBody>
          <a:bodyPr wrap="none" lIns="0" tIns="0" rIns="0" bIns="0" rtlCol="0" anchor="t"/>
          <a:lstStyle/>
          <a:p>
            <a:pPr algn="l" indent="0" marL="0">
              <a:lnSpc>
                <a:spcPts val="1500"/>
              </a:lnSpc>
              <a:buNone/>
            </a:pPr>
            <a:r>
              <a:rPr lang="en-US" sz="1200" dirty="0">
                <a:solidFill>
                  <a:srgbClr val="2C3249"/>
                </a:solidFill>
                <a:latin typeface="Kanit Light" pitchFamily="34" charset="0"/>
                <a:ea typeface="Kanit Light" pitchFamily="34" charset="-122"/>
                <a:cs typeface="Kanit Light" pitchFamily="34" charset="-120"/>
              </a:rPr>
              <a:t>Concept Development</a:t>
            </a:r>
            <a:endParaRPr lang="en-US" sz="1200" dirty="0"/>
          </a:p>
        </p:txBody>
      </p:sp>
      <p:sp>
        <p:nvSpPr>
          <p:cNvPr id="13" name="Text 7"/>
          <p:cNvSpPr/>
          <p:nvPr/>
        </p:nvSpPr>
        <p:spPr>
          <a:xfrm>
            <a:off x="9860399" y="5028128"/>
            <a:ext cx="4197906" cy="395049"/>
          </a:xfrm>
          <a:prstGeom prst="rect">
            <a:avLst/>
          </a:prstGeom>
          <a:noFill/>
          <a:ln/>
        </p:spPr>
        <p:txBody>
          <a:bodyPr wrap="square" lIns="0" tIns="0" rIns="0" bIns="0" rtlCol="0" anchor="t"/>
          <a:lstStyle/>
          <a:p>
            <a:pPr algn="l" indent="0" marL="0">
              <a:lnSpc>
                <a:spcPts val="1550"/>
              </a:lnSpc>
              <a:buNone/>
            </a:pPr>
            <a:r>
              <a:rPr lang="en-US" sz="950" dirty="0">
                <a:solidFill>
                  <a:srgbClr val="2C3249"/>
                </a:solidFill>
                <a:latin typeface="Martel Sans" pitchFamily="34" charset="0"/>
                <a:ea typeface="Martel Sans" pitchFamily="34" charset="-122"/>
                <a:cs typeface="Martel Sans" pitchFamily="34" charset="-120"/>
              </a:rPr>
              <a:t>Refined top 15 ideas into detailed concept sketches with clear value propositions and implementation considerations.</a:t>
            </a:r>
            <a:endParaRPr lang="en-US" sz="950" dirty="0"/>
          </a:p>
        </p:txBody>
      </p:sp>
      <p:pic>
        <p:nvPicPr>
          <p:cNvPr id="14" name="Image 4" descr="preencoded.png">    </p:cNvPr>
          <p:cNvPicPr>
            <a:picLocks noChangeAspect="1"/>
          </p:cNvPicPr>
          <p:nvPr/>
        </p:nvPicPr>
        <p:blipFill>
          <a:blip r:embed="rId7"/>
          <a:stretch>
            <a:fillRect/>
          </a:stretch>
        </p:blipFill>
        <p:spPr>
          <a:xfrm>
            <a:off x="4955143" y="1505903"/>
            <a:ext cx="4720114" cy="4720114"/>
          </a:xfrm>
          <a:prstGeom prst="rect">
            <a:avLst/>
          </a:prstGeom>
        </p:spPr>
      </p:pic>
      <p:pic>
        <p:nvPicPr>
          <p:cNvPr id="15" name="Image 5" descr="preencoded.png">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172688" y="5125164"/>
            <a:ext cx="184666" cy="184666"/>
          </a:xfrm>
          <a:prstGeom prst="rect">
            <a:avLst/>
          </a:prstGeom>
        </p:spPr>
      </p:pic>
      <p:sp>
        <p:nvSpPr>
          <p:cNvPr id="16" name="Text 8"/>
          <p:cNvSpPr/>
          <p:nvPr/>
        </p:nvSpPr>
        <p:spPr>
          <a:xfrm>
            <a:off x="3226951" y="4761190"/>
            <a:ext cx="1543050" cy="192881"/>
          </a:xfrm>
          <a:prstGeom prst="rect">
            <a:avLst/>
          </a:prstGeom>
          <a:noFill/>
          <a:ln/>
        </p:spPr>
        <p:txBody>
          <a:bodyPr wrap="none" lIns="0" tIns="0" rIns="0" bIns="0" rtlCol="0" anchor="t"/>
          <a:lstStyle/>
          <a:p>
            <a:pPr algn="r" indent="0" marL="0">
              <a:lnSpc>
                <a:spcPts val="1500"/>
              </a:lnSpc>
              <a:buNone/>
            </a:pPr>
            <a:r>
              <a:rPr lang="en-US" sz="1200" dirty="0">
                <a:solidFill>
                  <a:srgbClr val="2C3249"/>
                </a:solidFill>
                <a:latin typeface="Kanit Light" pitchFamily="34" charset="0"/>
                <a:ea typeface="Kanit Light" pitchFamily="34" charset="-122"/>
                <a:cs typeface="Kanit Light" pitchFamily="34" charset="-120"/>
              </a:rPr>
              <a:t>Selection &amp; Synthesis</a:t>
            </a:r>
            <a:endParaRPr lang="en-US" sz="1200" dirty="0"/>
          </a:p>
        </p:txBody>
      </p:sp>
      <p:sp>
        <p:nvSpPr>
          <p:cNvPr id="17" name="Text 9"/>
          <p:cNvSpPr/>
          <p:nvPr/>
        </p:nvSpPr>
        <p:spPr>
          <a:xfrm>
            <a:off x="572095" y="5028128"/>
            <a:ext cx="4197906" cy="395049"/>
          </a:xfrm>
          <a:prstGeom prst="rect">
            <a:avLst/>
          </a:prstGeom>
          <a:noFill/>
          <a:ln/>
        </p:spPr>
        <p:txBody>
          <a:bodyPr wrap="square" lIns="0" tIns="0" rIns="0" bIns="0" rtlCol="0" anchor="t"/>
          <a:lstStyle/>
          <a:p>
            <a:pPr algn="r" indent="0" marL="0">
              <a:lnSpc>
                <a:spcPts val="1550"/>
              </a:lnSpc>
              <a:buNone/>
            </a:pPr>
            <a:r>
              <a:rPr lang="en-US" sz="950" dirty="0">
                <a:solidFill>
                  <a:srgbClr val="2C3249"/>
                </a:solidFill>
                <a:latin typeface="Martel Sans" pitchFamily="34" charset="0"/>
                <a:ea typeface="Martel Sans" pitchFamily="34" charset="-122"/>
                <a:cs typeface="Martel Sans" pitchFamily="34" charset="-120"/>
              </a:rPr>
              <a:t>Team and stakeholders voted on concepts, combining complementary ideas into three comprehensive solution directions.</a:t>
            </a:r>
            <a:endParaRPr lang="en-US" sz="950" dirty="0"/>
          </a:p>
        </p:txBody>
      </p:sp>
      <p:pic>
        <p:nvPicPr>
          <p:cNvPr id="18" name="Image 6" descr="preencoded.png">    </p:cNvPr>
          <p:cNvPicPr>
            <a:picLocks noChangeAspect="1"/>
          </p:cNvPicPr>
          <p:nvPr/>
        </p:nvPicPr>
        <p:blipFill>
          <a:blip r:embed="rId10"/>
          <a:stretch>
            <a:fillRect/>
          </a:stretch>
        </p:blipFill>
        <p:spPr>
          <a:xfrm>
            <a:off x="4955143" y="1505903"/>
            <a:ext cx="4720114" cy="4720114"/>
          </a:xfrm>
          <a:prstGeom prst="rect">
            <a:avLst/>
          </a:prstGeom>
        </p:spPr>
      </p:pic>
      <p:pic>
        <p:nvPicPr>
          <p:cNvPr id="19" name="Image 7" descr="preencoded.png">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871091" y="4723448"/>
            <a:ext cx="184666" cy="184666"/>
          </a:xfrm>
          <a:prstGeom prst="rect">
            <a:avLst/>
          </a:prstGeom>
        </p:spPr>
      </p:pic>
      <p:sp>
        <p:nvSpPr>
          <p:cNvPr id="20" name="Text 10"/>
          <p:cNvSpPr/>
          <p:nvPr/>
        </p:nvSpPr>
        <p:spPr>
          <a:xfrm>
            <a:off x="572095" y="6411158"/>
            <a:ext cx="2489240" cy="231338"/>
          </a:xfrm>
          <a:prstGeom prst="rect">
            <a:avLst/>
          </a:prstGeom>
          <a:noFill/>
          <a:ln/>
        </p:spPr>
        <p:txBody>
          <a:bodyPr wrap="none" lIns="0" tIns="0" rIns="0" bIns="0" rtlCol="0" anchor="t"/>
          <a:lstStyle/>
          <a:p>
            <a:pPr algn="l" indent="0" marL="0">
              <a:lnSpc>
                <a:spcPts val="1800"/>
              </a:lnSpc>
              <a:buNone/>
            </a:pPr>
            <a:r>
              <a:rPr lang="en-US" sz="1450" dirty="0">
                <a:solidFill>
                  <a:srgbClr val="272D45"/>
                </a:solidFill>
                <a:latin typeface="Kanit Light" pitchFamily="34" charset="0"/>
                <a:ea typeface="Kanit Light" pitchFamily="34" charset="-122"/>
                <a:cs typeface="Kanit Light" pitchFamily="34" charset="-120"/>
              </a:rPr>
              <a:t>Ideation Techniques Employed</a:t>
            </a:r>
            <a:endParaRPr lang="en-US" sz="1450" dirty="0"/>
          </a:p>
        </p:txBody>
      </p:sp>
      <p:sp>
        <p:nvSpPr>
          <p:cNvPr id="21" name="Shape 11"/>
          <p:cNvSpPr/>
          <p:nvPr/>
        </p:nvSpPr>
        <p:spPr>
          <a:xfrm>
            <a:off x="572095" y="6827639"/>
            <a:ext cx="4413171" cy="1136690"/>
          </a:xfrm>
          <a:prstGeom prst="roundRect">
            <a:avLst>
              <a:gd name="adj" fmla="val 4561"/>
            </a:avLst>
          </a:prstGeom>
          <a:solidFill>
            <a:srgbClr val="FFFFFF"/>
          </a:solidFill>
          <a:ln w="15240">
            <a:solidFill>
              <a:srgbClr val="C5D2CF"/>
            </a:solidFill>
            <a:prstDash val="solid"/>
          </a:ln>
        </p:spPr>
      </p:sp>
      <p:sp>
        <p:nvSpPr>
          <p:cNvPr id="22" name="Text 12"/>
          <p:cNvSpPr/>
          <p:nvPr/>
        </p:nvSpPr>
        <p:spPr>
          <a:xfrm>
            <a:off x="710684" y="6966228"/>
            <a:ext cx="1591389" cy="192881"/>
          </a:xfrm>
          <a:prstGeom prst="rect">
            <a:avLst/>
          </a:prstGeom>
          <a:noFill/>
          <a:ln/>
        </p:spPr>
        <p:txBody>
          <a:bodyPr wrap="none" lIns="0" tIns="0" rIns="0" bIns="0" rtlCol="0" anchor="t"/>
          <a:lstStyle/>
          <a:p>
            <a:pPr algn="l" indent="0" marL="0">
              <a:lnSpc>
                <a:spcPts val="1500"/>
              </a:lnSpc>
              <a:buNone/>
            </a:pPr>
            <a:r>
              <a:rPr lang="en-US" sz="1200" dirty="0">
                <a:solidFill>
                  <a:srgbClr val="2C3249"/>
                </a:solidFill>
                <a:latin typeface="Kanit Light" pitchFamily="34" charset="0"/>
                <a:ea typeface="Kanit Light" pitchFamily="34" charset="-122"/>
                <a:cs typeface="Kanit Light" pitchFamily="34" charset="-120"/>
              </a:rPr>
              <a:t>Brainstorming Sessions</a:t>
            </a:r>
            <a:endParaRPr lang="en-US" sz="1200" dirty="0"/>
          </a:p>
        </p:txBody>
      </p:sp>
      <p:sp>
        <p:nvSpPr>
          <p:cNvPr id="23" name="Text 13"/>
          <p:cNvSpPr/>
          <p:nvPr/>
        </p:nvSpPr>
        <p:spPr>
          <a:xfrm>
            <a:off x="710684" y="7233166"/>
            <a:ext cx="4135993" cy="592574"/>
          </a:xfrm>
          <a:prstGeom prst="rect">
            <a:avLst/>
          </a:prstGeom>
          <a:noFill/>
          <a:ln/>
        </p:spPr>
        <p:txBody>
          <a:bodyPr wrap="square" lIns="0" tIns="0" rIns="0" bIns="0" rtlCol="0" anchor="t"/>
          <a:lstStyle/>
          <a:p>
            <a:pPr algn="l" indent="0" marL="0">
              <a:lnSpc>
                <a:spcPts val="1550"/>
              </a:lnSpc>
              <a:buNone/>
            </a:pPr>
            <a:r>
              <a:rPr lang="en-US" sz="950" dirty="0">
                <a:solidFill>
                  <a:srgbClr val="2C3249"/>
                </a:solidFill>
                <a:latin typeface="Martel Sans" pitchFamily="34" charset="0"/>
                <a:ea typeface="Martel Sans" pitchFamily="34" charset="-122"/>
                <a:cs typeface="Martel Sans" pitchFamily="34" charset="-120"/>
              </a:rPr>
              <a:t>Five facilitated workshops with cross-functional teams including designers, developers, product managers, and customer success representatives to ensure diverse perspectives.</a:t>
            </a:r>
            <a:endParaRPr lang="en-US" sz="950" dirty="0"/>
          </a:p>
        </p:txBody>
      </p:sp>
      <p:sp>
        <p:nvSpPr>
          <p:cNvPr id="24" name="Shape 14"/>
          <p:cNvSpPr/>
          <p:nvPr/>
        </p:nvSpPr>
        <p:spPr>
          <a:xfrm>
            <a:off x="5108615" y="6827639"/>
            <a:ext cx="4413171" cy="1136690"/>
          </a:xfrm>
          <a:prstGeom prst="roundRect">
            <a:avLst>
              <a:gd name="adj" fmla="val 4561"/>
            </a:avLst>
          </a:prstGeom>
          <a:solidFill>
            <a:srgbClr val="FFFFFF"/>
          </a:solidFill>
          <a:ln w="15240">
            <a:solidFill>
              <a:srgbClr val="C5D2CF"/>
            </a:solidFill>
            <a:prstDash val="solid"/>
          </a:ln>
        </p:spPr>
      </p:sp>
      <p:sp>
        <p:nvSpPr>
          <p:cNvPr id="25" name="Text 15"/>
          <p:cNvSpPr/>
          <p:nvPr/>
        </p:nvSpPr>
        <p:spPr>
          <a:xfrm>
            <a:off x="5247203" y="6966228"/>
            <a:ext cx="1543050" cy="192881"/>
          </a:xfrm>
          <a:prstGeom prst="rect">
            <a:avLst/>
          </a:prstGeom>
          <a:noFill/>
          <a:ln/>
        </p:spPr>
        <p:txBody>
          <a:bodyPr wrap="none" lIns="0" tIns="0" rIns="0" bIns="0" rtlCol="0" anchor="t"/>
          <a:lstStyle/>
          <a:p>
            <a:pPr algn="l" indent="0" marL="0">
              <a:lnSpc>
                <a:spcPts val="1500"/>
              </a:lnSpc>
              <a:buNone/>
            </a:pPr>
            <a:r>
              <a:rPr lang="en-US" sz="1200" dirty="0">
                <a:solidFill>
                  <a:srgbClr val="2C3249"/>
                </a:solidFill>
                <a:latin typeface="Kanit Light" pitchFamily="34" charset="0"/>
                <a:ea typeface="Kanit Light" pitchFamily="34" charset="-122"/>
                <a:cs typeface="Kanit Light" pitchFamily="34" charset="-120"/>
              </a:rPr>
              <a:t>SCAMPER Method</a:t>
            </a:r>
            <a:endParaRPr lang="en-US" sz="1200" dirty="0"/>
          </a:p>
        </p:txBody>
      </p:sp>
      <p:sp>
        <p:nvSpPr>
          <p:cNvPr id="26" name="Text 16"/>
          <p:cNvSpPr/>
          <p:nvPr/>
        </p:nvSpPr>
        <p:spPr>
          <a:xfrm>
            <a:off x="5247203" y="7233166"/>
            <a:ext cx="4135993" cy="592574"/>
          </a:xfrm>
          <a:prstGeom prst="rect">
            <a:avLst/>
          </a:prstGeom>
          <a:noFill/>
          <a:ln/>
        </p:spPr>
        <p:txBody>
          <a:bodyPr wrap="square" lIns="0" tIns="0" rIns="0" bIns="0" rtlCol="0" anchor="t"/>
          <a:lstStyle/>
          <a:p>
            <a:pPr algn="l" indent="0" marL="0">
              <a:lnSpc>
                <a:spcPts val="1550"/>
              </a:lnSpc>
              <a:buNone/>
            </a:pPr>
            <a:r>
              <a:rPr lang="en-US" sz="950" dirty="0">
                <a:solidFill>
                  <a:srgbClr val="2C3249"/>
                </a:solidFill>
                <a:latin typeface="Martel Sans" pitchFamily="34" charset="0"/>
                <a:ea typeface="Martel Sans" pitchFamily="34" charset="-122"/>
                <a:cs typeface="Martel Sans" pitchFamily="34" charset="-120"/>
              </a:rPr>
              <a:t>Applied Substitute, Combine, Adapt, Modify, Put to other uses, Eliminate, and Reverse prompts to existing solutions, generating innovative variations and improvements.</a:t>
            </a:r>
            <a:endParaRPr lang="en-US" sz="950" dirty="0"/>
          </a:p>
        </p:txBody>
      </p:sp>
      <p:sp>
        <p:nvSpPr>
          <p:cNvPr id="27" name="Shape 17"/>
          <p:cNvSpPr/>
          <p:nvPr/>
        </p:nvSpPr>
        <p:spPr>
          <a:xfrm>
            <a:off x="9645134" y="6827639"/>
            <a:ext cx="4413171" cy="1136690"/>
          </a:xfrm>
          <a:prstGeom prst="roundRect">
            <a:avLst>
              <a:gd name="adj" fmla="val 4561"/>
            </a:avLst>
          </a:prstGeom>
          <a:solidFill>
            <a:srgbClr val="FFFFFF"/>
          </a:solidFill>
          <a:ln w="15240">
            <a:solidFill>
              <a:srgbClr val="C5D2CF"/>
            </a:solidFill>
            <a:prstDash val="solid"/>
          </a:ln>
        </p:spPr>
      </p:sp>
      <p:sp>
        <p:nvSpPr>
          <p:cNvPr id="28" name="Text 18"/>
          <p:cNvSpPr/>
          <p:nvPr/>
        </p:nvSpPr>
        <p:spPr>
          <a:xfrm>
            <a:off x="9783723" y="6966228"/>
            <a:ext cx="1543050" cy="192881"/>
          </a:xfrm>
          <a:prstGeom prst="rect">
            <a:avLst/>
          </a:prstGeom>
          <a:noFill/>
          <a:ln/>
        </p:spPr>
        <p:txBody>
          <a:bodyPr wrap="none" lIns="0" tIns="0" rIns="0" bIns="0" rtlCol="0" anchor="t"/>
          <a:lstStyle/>
          <a:p>
            <a:pPr algn="l" indent="0" marL="0">
              <a:lnSpc>
                <a:spcPts val="1500"/>
              </a:lnSpc>
              <a:buNone/>
            </a:pPr>
            <a:r>
              <a:rPr lang="en-US" sz="1200" dirty="0">
                <a:solidFill>
                  <a:srgbClr val="2C3249"/>
                </a:solidFill>
                <a:latin typeface="Kanit Light" pitchFamily="34" charset="0"/>
                <a:ea typeface="Kanit Light" pitchFamily="34" charset="-122"/>
                <a:cs typeface="Kanit Light" pitchFamily="34" charset="-120"/>
              </a:rPr>
              <a:t>Competitive Analysis</a:t>
            </a:r>
            <a:endParaRPr lang="en-US" sz="1200" dirty="0"/>
          </a:p>
        </p:txBody>
      </p:sp>
      <p:sp>
        <p:nvSpPr>
          <p:cNvPr id="29" name="Text 19"/>
          <p:cNvSpPr/>
          <p:nvPr/>
        </p:nvSpPr>
        <p:spPr>
          <a:xfrm>
            <a:off x="9783723" y="7233166"/>
            <a:ext cx="4135993" cy="592574"/>
          </a:xfrm>
          <a:prstGeom prst="rect">
            <a:avLst/>
          </a:prstGeom>
          <a:noFill/>
          <a:ln/>
        </p:spPr>
        <p:txBody>
          <a:bodyPr wrap="square" lIns="0" tIns="0" rIns="0" bIns="0" rtlCol="0" anchor="t"/>
          <a:lstStyle/>
          <a:p>
            <a:pPr algn="l" indent="0" marL="0">
              <a:lnSpc>
                <a:spcPts val="1550"/>
              </a:lnSpc>
              <a:buNone/>
            </a:pPr>
            <a:r>
              <a:rPr lang="en-US" sz="950" dirty="0">
                <a:solidFill>
                  <a:srgbClr val="2C3249"/>
                </a:solidFill>
                <a:latin typeface="Martel Sans" pitchFamily="34" charset="0"/>
                <a:ea typeface="Martel Sans" pitchFamily="34" charset="-122"/>
                <a:cs typeface="Martel Sans" pitchFamily="34" charset="-120"/>
              </a:rPr>
              <a:t>Examined 12 competitor solutions to identify gaps, opportunities, and best practices that could inspire differentiated features and superior user experiences.</a:t>
            </a:r>
            <a:endParaRPr lang="en-US" sz="950" dirty="0"/>
          </a:p>
        </p:txBody>
      </p:sp>
      <p:sp>
        <p:nvSpPr>
          <p:cNvPr id="30" name="Text 20"/>
          <p:cNvSpPr/>
          <p:nvPr/>
        </p:nvSpPr>
        <p:spPr>
          <a:xfrm>
            <a:off x="572095" y="8226504"/>
            <a:ext cx="1543050" cy="192881"/>
          </a:xfrm>
          <a:prstGeom prst="rect">
            <a:avLst/>
          </a:prstGeom>
          <a:noFill/>
          <a:ln/>
        </p:spPr>
        <p:txBody>
          <a:bodyPr wrap="none" lIns="0" tIns="0" rIns="0" bIns="0" rtlCol="0" anchor="t"/>
          <a:lstStyle/>
          <a:p>
            <a:pPr algn="l" indent="0" marL="0">
              <a:lnSpc>
                <a:spcPts val="1500"/>
              </a:lnSpc>
              <a:buNone/>
            </a:pPr>
            <a:r>
              <a:rPr lang="en-US" sz="1200" dirty="0">
                <a:solidFill>
                  <a:srgbClr val="272D45"/>
                </a:solidFill>
                <a:latin typeface="Kanit Light" pitchFamily="34" charset="0"/>
                <a:ea typeface="Kanit Light" pitchFamily="34" charset="-122"/>
                <a:cs typeface="Kanit Light" pitchFamily="34" charset="-120"/>
              </a:rPr>
              <a:t>Top Solution Themes</a:t>
            </a:r>
            <a:endParaRPr lang="en-US" sz="1200" dirty="0"/>
          </a:p>
        </p:txBody>
      </p:sp>
      <p:sp>
        <p:nvSpPr>
          <p:cNvPr id="31" name="Text 21"/>
          <p:cNvSpPr/>
          <p:nvPr/>
        </p:nvSpPr>
        <p:spPr>
          <a:xfrm>
            <a:off x="572095" y="8542734"/>
            <a:ext cx="4524494" cy="197525"/>
          </a:xfrm>
          <a:prstGeom prst="rect">
            <a:avLst/>
          </a:prstGeom>
          <a:noFill/>
          <a:ln/>
        </p:spPr>
        <p:txBody>
          <a:bodyPr wrap="none" lIns="0" tIns="0" rIns="0" bIns="0" rtlCol="0" anchor="t"/>
          <a:lstStyle/>
          <a:p>
            <a:pPr algn="l" marL="342900" indent="-342900">
              <a:lnSpc>
                <a:spcPts val="1550"/>
              </a:lnSpc>
              <a:buSzPct val="100000"/>
              <a:buFont typeface="+mj-lt"/>
              <a:buAutoNum type="arabicPeriod" startAt="1"/>
            </a:pPr>
            <a:r>
              <a:rPr lang="en-US" sz="950" dirty="0">
                <a:solidFill>
                  <a:srgbClr val="2C3249"/>
                </a:solidFill>
                <a:latin typeface="Martel Sans" pitchFamily="34" charset="0"/>
                <a:ea typeface="Martel Sans" pitchFamily="34" charset="-122"/>
                <a:cs typeface="Martel Sans" pitchFamily="34" charset="-120"/>
              </a:rPr>
              <a:t>AI-powered automation</a:t>
            </a:r>
            <a:endParaRPr lang="en-US" sz="950" dirty="0"/>
          </a:p>
        </p:txBody>
      </p:sp>
      <p:sp>
        <p:nvSpPr>
          <p:cNvPr id="32" name="Text 22"/>
          <p:cNvSpPr/>
          <p:nvPr/>
        </p:nvSpPr>
        <p:spPr>
          <a:xfrm>
            <a:off x="572095" y="8783360"/>
            <a:ext cx="4524494" cy="197525"/>
          </a:xfrm>
          <a:prstGeom prst="rect">
            <a:avLst/>
          </a:prstGeom>
          <a:noFill/>
          <a:ln/>
        </p:spPr>
        <p:txBody>
          <a:bodyPr wrap="none" lIns="0" tIns="0" rIns="0" bIns="0" rtlCol="0" anchor="t"/>
          <a:lstStyle/>
          <a:p>
            <a:pPr algn="l" marL="342900" indent="-342900">
              <a:lnSpc>
                <a:spcPts val="1550"/>
              </a:lnSpc>
              <a:buSzPct val="100000"/>
              <a:buFont typeface="+mj-lt"/>
              <a:buAutoNum type="arabicPeriod" startAt="2"/>
            </a:pPr>
            <a:r>
              <a:rPr lang="en-US" sz="950" dirty="0">
                <a:solidFill>
                  <a:srgbClr val="2C3249"/>
                </a:solidFill>
                <a:latin typeface="Martel Sans" pitchFamily="34" charset="0"/>
                <a:ea typeface="Martel Sans" pitchFamily="34" charset="-122"/>
                <a:cs typeface="Martel Sans" pitchFamily="34" charset="-120"/>
              </a:rPr>
              <a:t>Unified dashboard interface</a:t>
            </a:r>
            <a:endParaRPr lang="en-US" sz="950" dirty="0"/>
          </a:p>
        </p:txBody>
      </p:sp>
      <p:sp>
        <p:nvSpPr>
          <p:cNvPr id="33" name="Text 23"/>
          <p:cNvSpPr/>
          <p:nvPr/>
        </p:nvSpPr>
        <p:spPr>
          <a:xfrm>
            <a:off x="572095" y="9023985"/>
            <a:ext cx="4524494" cy="197525"/>
          </a:xfrm>
          <a:prstGeom prst="rect">
            <a:avLst/>
          </a:prstGeom>
          <a:noFill/>
          <a:ln/>
        </p:spPr>
        <p:txBody>
          <a:bodyPr wrap="none" lIns="0" tIns="0" rIns="0" bIns="0" rtlCol="0" anchor="t"/>
          <a:lstStyle/>
          <a:p>
            <a:pPr algn="l" marL="342900" indent="-342900">
              <a:lnSpc>
                <a:spcPts val="1550"/>
              </a:lnSpc>
              <a:buSzPct val="100000"/>
              <a:buFont typeface="+mj-lt"/>
              <a:buAutoNum type="arabicPeriod" startAt="3"/>
            </a:pPr>
            <a:r>
              <a:rPr lang="en-US" sz="950" dirty="0">
                <a:solidFill>
                  <a:srgbClr val="2C3249"/>
                </a:solidFill>
                <a:latin typeface="Martel Sans" pitchFamily="34" charset="0"/>
                <a:ea typeface="Martel Sans" pitchFamily="34" charset="-122"/>
                <a:cs typeface="Martel Sans" pitchFamily="34" charset="-120"/>
              </a:rPr>
              <a:t>Contextual guidance system</a:t>
            </a:r>
            <a:endParaRPr lang="en-US" sz="950" dirty="0"/>
          </a:p>
        </p:txBody>
      </p:sp>
      <p:sp>
        <p:nvSpPr>
          <p:cNvPr id="34" name="Text 24"/>
          <p:cNvSpPr/>
          <p:nvPr/>
        </p:nvSpPr>
        <p:spPr>
          <a:xfrm>
            <a:off x="572095" y="9264610"/>
            <a:ext cx="4524494" cy="197525"/>
          </a:xfrm>
          <a:prstGeom prst="rect">
            <a:avLst/>
          </a:prstGeom>
          <a:noFill/>
          <a:ln/>
        </p:spPr>
        <p:txBody>
          <a:bodyPr wrap="none" lIns="0" tIns="0" rIns="0" bIns="0" rtlCol="0" anchor="t"/>
          <a:lstStyle/>
          <a:p>
            <a:pPr algn="l" marL="342900" indent="-342900">
              <a:lnSpc>
                <a:spcPts val="1550"/>
              </a:lnSpc>
              <a:buSzPct val="100000"/>
              <a:buFont typeface="+mj-lt"/>
              <a:buAutoNum type="arabicPeriod" startAt="4"/>
            </a:pPr>
            <a:r>
              <a:rPr lang="en-US" sz="950" dirty="0">
                <a:solidFill>
                  <a:srgbClr val="2C3249"/>
                </a:solidFill>
                <a:latin typeface="Martel Sans" pitchFamily="34" charset="0"/>
                <a:ea typeface="Martel Sans" pitchFamily="34" charset="-122"/>
                <a:cs typeface="Martel Sans" pitchFamily="34" charset="-120"/>
              </a:rPr>
              <a:t>Mobile-first design</a:t>
            </a:r>
            <a:endParaRPr lang="en-US" sz="950" dirty="0"/>
          </a:p>
        </p:txBody>
      </p:sp>
      <p:sp>
        <p:nvSpPr>
          <p:cNvPr id="35" name="Text 25"/>
          <p:cNvSpPr/>
          <p:nvPr/>
        </p:nvSpPr>
        <p:spPr>
          <a:xfrm>
            <a:off x="572095" y="9505236"/>
            <a:ext cx="4524494" cy="197525"/>
          </a:xfrm>
          <a:prstGeom prst="rect">
            <a:avLst/>
          </a:prstGeom>
          <a:noFill/>
          <a:ln/>
        </p:spPr>
        <p:txBody>
          <a:bodyPr wrap="none" lIns="0" tIns="0" rIns="0" bIns="0" rtlCol="0" anchor="t"/>
          <a:lstStyle/>
          <a:p>
            <a:pPr algn="l" marL="342900" indent="-342900">
              <a:lnSpc>
                <a:spcPts val="1550"/>
              </a:lnSpc>
              <a:buSzPct val="100000"/>
              <a:buFont typeface="+mj-lt"/>
              <a:buAutoNum type="arabicPeriod" startAt="5"/>
            </a:pPr>
            <a:r>
              <a:rPr lang="en-US" sz="950" dirty="0">
                <a:solidFill>
                  <a:srgbClr val="2C3249"/>
                </a:solidFill>
                <a:latin typeface="Martel Sans" pitchFamily="34" charset="0"/>
                <a:ea typeface="Martel Sans" pitchFamily="34" charset="-122"/>
                <a:cs typeface="Martel Sans" pitchFamily="34" charset="-120"/>
              </a:rPr>
              <a:t>Intelligent notifications</a:t>
            </a:r>
            <a:endParaRPr lang="en-US" sz="950" dirty="0"/>
          </a:p>
        </p:txBody>
      </p:sp>
      <p:sp>
        <p:nvSpPr>
          <p:cNvPr id="36" name="Text 26"/>
          <p:cNvSpPr/>
          <p:nvPr/>
        </p:nvSpPr>
        <p:spPr>
          <a:xfrm>
            <a:off x="5405199" y="8214241"/>
            <a:ext cx="8660606" cy="592574"/>
          </a:xfrm>
          <a:prstGeom prst="rect">
            <a:avLst/>
          </a:prstGeom>
          <a:noFill/>
          <a:ln/>
        </p:spPr>
        <p:txBody>
          <a:bodyPr wrap="square" lIns="0" tIns="0" rIns="0" bIns="0" rtlCol="0" anchor="t"/>
          <a:lstStyle/>
          <a:p>
            <a:pPr algn="l" indent="0" marL="0">
              <a:lnSpc>
                <a:spcPts val="1550"/>
              </a:lnSpc>
              <a:buNone/>
            </a:pPr>
            <a:r>
              <a:rPr lang="en-US" sz="950" dirty="0">
                <a:solidFill>
                  <a:srgbClr val="2C3249"/>
                </a:solidFill>
                <a:latin typeface="Martel Sans" pitchFamily="34" charset="0"/>
                <a:ea typeface="Martel Sans" pitchFamily="34" charset="-122"/>
                <a:cs typeface="Martel Sans" pitchFamily="34" charset="-120"/>
              </a:rPr>
              <a:t>Our ideation process revealed that users valued simplicity and intelligence over feature abundance. The winning concepts emphasized automation that works invisibly, reducing cognitive load while maintaining user control. Integration and mobile accessibility emerged as non-negotiable requirements.</a:t>
            </a:r>
            <a:endParaRPr lang="en-US" sz="9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572095" y="339447"/>
            <a:ext cx="7315319" cy="385763"/>
          </a:xfrm>
          <a:prstGeom prst="rect">
            <a:avLst/>
          </a:prstGeom>
          <a:noFill/>
          <a:ln/>
        </p:spPr>
        <p:txBody>
          <a:bodyPr wrap="none" lIns="0" tIns="0" rIns="0" bIns="0" rtlCol="0" anchor="t"/>
          <a:lstStyle/>
          <a:p>
            <a:pPr algn="l" indent="0" marL="0">
              <a:lnSpc>
                <a:spcPts val="3000"/>
              </a:lnSpc>
              <a:buNone/>
            </a:pPr>
            <a:r>
              <a:rPr lang="en-US" sz="2400" dirty="0">
                <a:solidFill>
                  <a:srgbClr val="272D45"/>
                </a:solidFill>
                <a:latin typeface="Kanit Light" pitchFamily="34" charset="0"/>
                <a:ea typeface="Kanit Light" pitchFamily="34" charset="-122"/>
                <a:cs typeface="Kanit Light" pitchFamily="34" charset="-120"/>
              </a:rPr>
              <a:t>Prototype Phase: Building and Testing Initial Concepts</a:t>
            </a:r>
            <a:endParaRPr lang="en-US" sz="2400" dirty="0"/>
          </a:p>
        </p:txBody>
      </p:sp>
      <p:sp>
        <p:nvSpPr>
          <p:cNvPr id="3" name="Text 1"/>
          <p:cNvSpPr/>
          <p:nvPr/>
        </p:nvSpPr>
        <p:spPr>
          <a:xfrm>
            <a:off x="572095" y="972026"/>
            <a:ext cx="13486209" cy="395049"/>
          </a:xfrm>
          <a:prstGeom prst="rect">
            <a:avLst/>
          </a:prstGeom>
          <a:noFill/>
          <a:ln/>
        </p:spPr>
        <p:txBody>
          <a:bodyPr wrap="square" lIns="0" tIns="0" rIns="0" bIns="0" rtlCol="0" anchor="t"/>
          <a:lstStyle/>
          <a:p>
            <a:pPr algn="l" indent="0" marL="0">
              <a:lnSpc>
                <a:spcPts val="1550"/>
              </a:lnSpc>
              <a:buNone/>
            </a:pPr>
            <a:r>
              <a:rPr lang="en-US" sz="950" dirty="0">
                <a:solidFill>
                  <a:srgbClr val="2C3249"/>
                </a:solidFill>
                <a:latin typeface="Martel Sans" pitchFamily="34" charset="0"/>
                <a:ea typeface="Martel Sans" pitchFamily="34" charset="-122"/>
                <a:cs typeface="Martel Sans" pitchFamily="34" charset="-120"/>
              </a:rPr>
              <a:t>The Prototype phase transformed abstract ideas into tangible artifacts that users could interact with and provide feedback on. We adopted a progressive fidelity approach, starting with low-fidelity sketches and advancing to high-fidelity interactive prototypes based on validation.</a:t>
            </a:r>
            <a:endParaRPr lang="en-US" sz="950" dirty="0"/>
          </a:p>
        </p:txBody>
      </p:sp>
      <p:pic>
        <p:nvPicPr>
          <p:cNvPr id="4" name="Image 0" descr="preencoded.png">    </p:cNvPr>
          <p:cNvPicPr>
            <a:picLocks noChangeAspect="1"/>
          </p:cNvPicPr>
          <p:nvPr/>
        </p:nvPicPr>
        <p:blipFill>
          <a:blip r:embed="rId1"/>
          <a:stretch>
            <a:fillRect/>
          </a:stretch>
        </p:blipFill>
        <p:spPr>
          <a:xfrm>
            <a:off x="572095" y="1876187"/>
            <a:ext cx="4413171" cy="1143000"/>
          </a:xfrm>
          <a:prstGeom prst="rect">
            <a:avLst/>
          </a:prstGeom>
        </p:spPr>
      </p:pic>
      <p:sp>
        <p:nvSpPr>
          <p:cNvPr id="5" name="Text 2"/>
          <p:cNvSpPr/>
          <p:nvPr/>
        </p:nvSpPr>
        <p:spPr>
          <a:xfrm>
            <a:off x="695444" y="2369820"/>
            <a:ext cx="1543050" cy="192881"/>
          </a:xfrm>
          <a:prstGeom prst="rect">
            <a:avLst/>
          </a:prstGeom>
          <a:noFill/>
          <a:ln/>
        </p:spPr>
        <p:txBody>
          <a:bodyPr wrap="none" lIns="0" tIns="0" rIns="0" bIns="0" rtlCol="0" anchor="t"/>
          <a:lstStyle/>
          <a:p>
            <a:pPr algn="l" indent="0" marL="0">
              <a:lnSpc>
                <a:spcPts val="1500"/>
              </a:lnSpc>
              <a:buNone/>
            </a:pPr>
            <a:r>
              <a:rPr lang="en-US" sz="1200" dirty="0">
                <a:solidFill>
                  <a:srgbClr val="2C3249"/>
                </a:solidFill>
                <a:latin typeface="Kanit Light" pitchFamily="34" charset="0"/>
                <a:ea typeface="Kanit Light" pitchFamily="34" charset="-122"/>
                <a:cs typeface="Kanit Light" pitchFamily="34" charset="-120"/>
              </a:rPr>
              <a:t>Paper Prototypes</a:t>
            </a:r>
            <a:endParaRPr lang="en-US" sz="1200" dirty="0"/>
          </a:p>
        </p:txBody>
      </p:sp>
      <p:sp>
        <p:nvSpPr>
          <p:cNvPr id="6" name="Text 3"/>
          <p:cNvSpPr/>
          <p:nvPr/>
        </p:nvSpPr>
        <p:spPr>
          <a:xfrm>
            <a:off x="695444" y="2636758"/>
            <a:ext cx="4166473" cy="592574"/>
          </a:xfrm>
          <a:prstGeom prst="rect">
            <a:avLst/>
          </a:prstGeom>
          <a:noFill/>
          <a:ln/>
        </p:spPr>
        <p:txBody>
          <a:bodyPr wrap="square" lIns="0" tIns="0" rIns="0" bIns="0" rtlCol="0" anchor="t"/>
          <a:lstStyle/>
          <a:p>
            <a:pPr algn="l" indent="0" marL="0">
              <a:lnSpc>
                <a:spcPts val="1550"/>
              </a:lnSpc>
              <a:buNone/>
            </a:pPr>
            <a:r>
              <a:rPr lang="en-US" sz="950" dirty="0">
                <a:solidFill>
                  <a:srgbClr val="2C3249"/>
                </a:solidFill>
                <a:latin typeface="Martel Sans" pitchFamily="34" charset="0"/>
                <a:ea typeface="Martel Sans" pitchFamily="34" charset="-122"/>
                <a:cs typeface="Martel Sans" pitchFamily="34" charset="-120"/>
              </a:rPr>
              <a:t>Created hand-drawn screens and workflows to test basic navigation and information architecture with minimal investment. Rapid iteration cycles identified major usability issues early.</a:t>
            </a:r>
            <a:endParaRPr lang="en-US" sz="950" dirty="0"/>
          </a:p>
        </p:txBody>
      </p:sp>
      <p:pic>
        <p:nvPicPr>
          <p:cNvPr id="7" name="Image 1" descr="preencoded.png">    </p:cNvPr>
          <p:cNvPicPr>
            <a:picLocks noChangeAspect="1"/>
          </p:cNvPicPr>
          <p:nvPr/>
        </p:nvPicPr>
        <p:blipFill>
          <a:blip r:embed="rId2"/>
          <a:stretch>
            <a:fillRect/>
          </a:stretch>
        </p:blipFill>
        <p:spPr>
          <a:xfrm>
            <a:off x="5108615" y="1691045"/>
            <a:ext cx="4413171" cy="1143000"/>
          </a:xfrm>
          <a:prstGeom prst="rect">
            <a:avLst/>
          </a:prstGeom>
        </p:spPr>
      </p:pic>
      <p:sp>
        <p:nvSpPr>
          <p:cNvPr id="8" name="Text 4"/>
          <p:cNvSpPr/>
          <p:nvPr/>
        </p:nvSpPr>
        <p:spPr>
          <a:xfrm>
            <a:off x="5231963" y="2184678"/>
            <a:ext cx="1543050" cy="192881"/>
          </a:xfrm>
          <a:prstGeom prst="rect">
            <a:avLst/>
          </a:prstGeom>
          <a:noFill/>
          <a:ln/>
        </p:spPr>
        <p:txBody>
          <a:bodyPr wrap="none" lIns="0" tIns="0" rIns="0" bIns="0" rtlCol="0" anchor="t"/>
          <a:lstStyle/>
          <a:p>
            <a:pPr algn="l" indent="0" marL="0">
              <a:lnSpc>
                <a:spcPts val="1500"/>
              </a:lnSpc>
              <a:buNone/>
            </a:pPr>
            <a:r>
              <a:rPr lang="en-US" sz="1200" dirty="0">
                <a:solidFill>
                  <a:srgbClr val="2C3249"/>
                </a:solidFill>
                <a:latin typeface="Kanit Light" pitchFamily="34" charset="0"/>
                <a:ea typeface="Kanit Light" pitchFamily="34" charset="-122"/>
                <a:cs typeface="Kanit Light" pitchFamily="34" charset="-120"/>
              </a:rPr>
              <a:t>Wireframes</a:t>
            </a:r>
            <a:endParaRPr lang="en-US" sz="1200" dirty="0"/>
          </a:p>
        </p:txBody>
      </p:sp>
      <p:sp>
        <p:nvSpPr>
          <p:cNvPr id="9" name="Text 5"/>
          <p:cNvSpPr/>
          <p:nvPr/>
        </p:nvSpPr>
        <p:spPr>
          <a:xfrm>
            <a:off x="5231963" y="2451616"/>
            <a:ext cx="4166473" cy="592574"/>
          </a:xfrm>
          <a:prstGeom prst="rect">
            <a:avLst/>
          </a:prstGeom>
          <a:noFill/>
          <a:ln/>
        </p:spPr>
        <p:txBody>
          <a:bodyPr wrap="square" lIns="0" tIns="0" rIns="0" bIns="0" rtlCol="0" anchor="t"/>
          <a:lstStyle/>
          <a:p>
            <a:pPr algn="l" indent="0" marL="0">
              <a:lnSpc>
                <a:spcPts val="1550"/>
              </a:lnSpc>
              <a:buNone/>
            </a:pPr>
            <a:r>
              <a:rPr lang="en-US" sz="950" dirty="0">
                <a:solidFill>
                  <a:srgbClr val="2C3249"/>
                </a:solidFill>
                <a:latin typeface="Martel Sans" pitchFamily="34" charset="0"/>
                <a:ea typeface="Martel Sans" pitchFamily="34" charset="-122"/>
                <a:cs typeface="Martel Sans" pitchFamily="34" charset="-120"/>
              </a:rPr>
              <a:t>Developed digital wireframes showing layout, hierarchy, and interaction patterns. These medium-fidelity prototypes validated core functionality and flow logic.</a:t>
            </a:r>
            <a:endParaRPr lang="en-US" sz="950" dirty="0"/>
          </a:p>
        </p:txBody>
      </p:sp>
      <p:pic>
        <p:nvPicPr>
          <p:cNvPr id="10" name="Image 2" descr="preencoded.png">    </p:cNvPr>
          <p:cNvPicPr>
            <a:picLocks noChangeAspect="1"/>
          </p:cNvPicPr>
          <p:nvPr/>
        </p:nvPicPr>
        <p:blipFill>
          <a:blip r:embed="rId3"/>
          <a:stretch>
            <a:fillRect/>
          </a:stretch>
        </p:blipFill>
        <p:spPr>
          <a:xfrm>
            <a:off x="9645134" y="1505903"/>
            <a:ext cx="4413171" cy="1143000"/>
          </a:xfrm>
          <a:prstGeom prst="rect">
            <a:avLst/>
          </a:prstGeom>
        </p:spPr>
      </p:pic>
      <p:sp>
        <p:nvSpPr>
          <p:cNvPr id="11" name="Text 6"/>
          <p:cNvSpPr/>
          <p:nvPr/>
        </p:nvSpPr>
        <p:spPr>
          <a:xfrm>
            <a:off x="9768483" y="1999536"/>
            <a:ext cx="1543050" cy="192881"/>
          </a:xfrm>
          <a:prstGeom prst="rect">
            <a:avLst/>
          </a:prstGeom>
          <a:noFill/>
          <a:ln/>
        </p:spPr>
        <p:txBody>
          <a:bodyPr wrap="none" lIns="0" tIns="0" rIns="0" bIns="0" rtlCol="0" anchor="t"/>
          <a:lstStyle/>
          <a:p>
            <a:pPr algn="l" indent="0" marL="0">
              <a:lnSpc>
                <a:spcPts val="1500"/>
              </a:lnSpc>
              <a:buNone/>
            </a:pPr>
            <a:r>
              <a:rPr lang="en-US" sz="1200" dirty="0">
                <a:solidFill>
                  <a:srgbClr val="2C3249"/>
                </a:solidFill>
                <a:latin typeface="Kanit Light" pitchFamily="34" charset="0"/>
                <a:ea typeface="Kanit Light" pitchFamily="34" charset="-122"/>
                <a:cs typeface="Kanit Light" pitchFamily="34" charset="-120"/>
              </a:rPr>
              <a:t>Interactive Mockups</a:t>
            </a:r>
            <a:endParaRPr lang="en-US" sz="1200" dirty="0"/>
          </a:p>
        </p:txBody>
      </p:sp>
      <p:sp>
        <p:nvSpPr>
          <p:cNvPr id="12" name="Text 7"/>
          <p:cNvSpPr/>
          <p:nvPr/>
        </p:nvSpPr>
        <p:spPr>
          <a:xfrm>
            <a:off x="9768483" y="2266474"/>
            <a:ext cx="4166473" cy="592574"/>
          </a:xfrm>
          <a:prstGeom prst="rect">
            <a:avLst/>
          </a:prstGeom>
          <a:noFill/>
          <a:ln/>
        </p:spPr>
        <p:txBody>
          <a:bodyPr wrap="square" lIns="0" tIns="0" rIns="0" bIns="0" rtlCol="0" anchor="t"/>
          <a:lstStyle/>
          <a:p>
            <a:pPr algn="l" indent="0" marL="0">
              <a:lnSpc>
                <a:spcPts val="1550"/>
              </a:lnSpc>
              <a:buNone/>
            </a:pPr>
            <a:r>
              <a:rPr lang="en-US" sz="950" dirty="0">
                <a:solidFill>
                  <a:srgbClr val="2C3249"/>
                </a:solidFill>
                <a:latin typeface="Martel Sans" pitchFamily="34" charset="0"/>
                <a:ea typeface="Martel Sans" pitchFamily="34" charset="-122"/>
                <a:cs typeface="Martel Sans" pitchFamily="34" charset="-120"/>
              </a:rPr>
              <a:t>Built clickable prototypes with realistic content and visual design, enabling users to experience near-final interactions and provide detailed feedback on specific features.</a:t>
            </a:r>
            <a:endParaRPr lang="en-US" sz="950" dirty="0"/>
          </a:p>
        </p:txBody>
      </p:sp>
      <p:sp>
        <p:nvSpPr>
          <p:cNvPr id="13" name="Text 8"/>
          <p:cNvSpPr/>
          <p:nvPr/>
        </p:nvSpPr>
        <p:spPr>
          <a:xfrm>
            <a:off x="572095" y="3537823"/>
            <a:ext cx="2077283" cy="231338"/>
          </a:xfrm>
          <a:prstGeom prst="rect">
            <a:avLst/>
          </a:prstGeom>
          <a:noFill/>
          <a:ln/>
        </p:spPr>
        <p:txBody>
          <a:bodyPr wrap="none" lIns="0" tIns="0" rIns="0" bIns="0" rtlCol="0" anchor="t"/>
          <a:lstStyle/>
          <a:p>
            <a:pPr algn="l" indent="0" marL="0">
              <a:lnSpc>
                <a:spcPts val="1800"/>
              </a:lnSpc>
              <a:buNone/>
            </a:pPr>
            <a:r>
              <a:rPr lang="en-US" sz="1450" dirty="0">
                <a:solidFill>
                  <a:srgbClr val="272D45"/>
                </a:solidFill>
                <a:latin typeface="Kanit Light" pitchFamily="34" charset="0"/>
                <a:ea typeface="Kanit Light" pitchFamily="34" charset="-122"/>
                <a:cs typeface="Kanit Light" pitchFamily="34" charset="-120"/>
              </a:rPr>
              <a:t>Prototype Testing Results</a:t>
            </a:r>
            <a:endParaRPr lang="en-US" sz="1450" dirty="0"/>
          </a:p>
        </p:txBody>
      </p:sp>
      <p:pic>
        <p:nvPicPr>
          <p:cNvPr id="14" name="Image 3" descr="preencoded.png">    </p:cNvPr>
          <p:cNvPicPr>
            <a:picLocks noChangeAspect="1"/>
          </p:cNvPicPr>
          <p:nvPr/>
        </p:nvPicPr>
        <p:blipFill>
          <a:blip r:embed="rId4"/>
          <a:stretch>
            <a:fillRect/>
          </a:stretch>
        </p:blipFill>
        <p:spPr>
          <a:xfrm>
            <a:off x="572095" y="3954304"/>
            <a:ext cx="13486209" cy="7552253"/>
          </a:xfrm>
          <a:prstGeom prst="rect">
            <a:avLst/>
          </a:prstGeom>
        </p:spPr>
      </p:pic>
      <p:sp>
        <p:nvSpPr>
          <p:cNvPr id="15" name="Text 9"/>
          <p:cNvSpPr/>
          <p:nvPr/>
        </p:nvSpPr>
        <p:spPr>
          <a:xfrm>
            <a:off x="572095" y="11645384"/>
            <a:ext cx="13486209" cy="395049"/>
          </a:xfrm>
          <a:prstGeom prst="rect">
            <a:avLst/>
          </a:prstGeom>
          <a:noFill/>
          <a:ln/>
        </p:spPr>
        <p:txBody>
          <a:bodyPr wrap="square" lIns="0" tIns="0" rIns="0" bIns="0" rtlCol="0" anchor="t"/>
          <a:lstStyle/>
          <a:p>
            <a:pPr algn="l" indent="0" marL="0">
              <a:lnSpc>
                <a:spcPts val="1550"/>
              </a:lnSpc>
              <a:buNone/>
            </a:pPr>
            <a:r>
              <a:rPr lang="en-US" sz="950" dirty="0">
                <a:solidFill>
                  <a:srgbClr val="2C3249"/>
                </a:solidFill>
                <a:latin typeface="Martel Sans" pitchFamily="34" charset="0"/>
                <a:ea typeface="Martel Sans" pitchFamily="34" charset="-122"/>
                <a:cs typeface="Martel Sans" pitchFamily="34" charset="-120"/>
              </a:rPr>
              <a:t>Each iteration showed measurable improvements in task completion rates and user confidence. By the final prototype, users completed core workflows with 96% success rate and expressed strong satisfaction with the interface clarity and feature accessibility.</a:t>
            </a:r>
            <a:endParaRPr lang="en-US" sz="950" dirty="0"/>
          </a:p>
        </p:txBody>
      </p:sp>
      <p:sp>
        <p:nvSpPr>
          <p:cNvPr id="16" name="Shape 10"/>
          <p:cNvSpPr/>
          <p:nvPr/>
        </p:nvSpPr>
        <p:spPr>
          <a:xfrm>
            <a:off x="572095" y="12179260"/>
            <a:ext cx="4413171" cy="1506974"/>
          </a:xfrm>
          <a:prstGeom prst="roundRect">
            <a:avLst>
              <a:gd name="adj" fmla="val 3440"/>
            </a:avLst>
          </a:prstGeom>
          <a:solidFill>
            <a:srgbClr val="FFFFFF"/>
          </a:solidFill>
          <a:ln w="15240">
            <a:solidFill>
              <a:srgbClr val="C5D2CF"/>
            </a:solidFill>
            <a:prstDash val="solid"/>
          </a:ln>
        </p:spPr>
      </p:sp>
      <p:sp>
        <p:nvSpPr>
          <p:cNvPr id="17" name="Shape 11"/>
          <p:cNvSpPr/>
          <p:nvPr/>
        </p:nvSpPr>
        <p:spPr>
          <a:xfrm>
            <a:off x="587335" y="12194500"/>
            <a:ext cx="4382691" cy="370284"/>
          </a:xfrm>
          <a:prstGeom prst="roundRect">
            <a:avLst>
              <a:gd name="adj" fmla="val 9063"/>
            </a:avLst>
          </a:prstGeom>
          <a:solidFill>
            <a:srgbClr val="DFECE9"/>
          </a:solidFill>
          <a:ln/>
        </p:spPr>
      </p:sp>
      <p:pic>
        <p:nvPicPr>
          <p:cNvPr id="18" name="Image 4" descr="preencoded.png">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686050" y="12283202"/>
            <a:ext cx="185142" cy="185142"/>
          </a:xfrm>
          <a:prstGeom prst="rect">
            <a:avLst/>
          </a:prstGeom>
        </p:spPr>
      </p:pic>
      <p:sp>
        <p:nvSpPr>
          <p:cNvPr id="19" name="Text 12"/>
          <p:cNvSpPr/>
          <p:nvPr/>
        </p:nvSpPr>
        <p:spPr>
          <a:xfrm>
            <a:off x="710684" y="12688133"/>
            <a:ext cx="1543050" cy="192881"/>
          </a:xfrm>
          <a:prstGeom prst="rect">
            <a:avLst/>
          </a:prstGeom>
          <a:noFill/>
          <a:ln/>
        </p:spPr>
        <p:txBody>
          <a:bodyPr wrap="none" lIns="0" tIns="0" rIns="0" bIns="0" rtlCol="0" anchor="t"/>
          <a:lstStyle/>
          <a:p>
            <a:pPr algn="l" indent="0" marL="0">
              <a:lnSpc>
                <a:spcPts val="1500"/>
              </a:lnSpc>
              <a:buNone/>
            </a:pPr>
            <a:r>
              <a:rPr lang="en-US" sz="1200" dirty="0">
                <a:solidFill>
                  <a:srgbClr val="2C3249"/>
                </a:solidFill>
                <a:latin typeface="Kanit Light" pitchFamily="34" charset="0"/>
                <a:ea typeface="Kanit Light" pitchFamily="34" charset="-122"/>
                <a:cs typeface="Kanit Light" pitchFamily="34" charset="-120"/>
              </a:rPr>
              <a:t>Rapid Iteration</a:t>
            </a:r>
            <a:endParaRPr lang="en-US" sz="1200" dirty="0"/>
          </a:p>
        </p:txBody>
      </p:sp>
      <p:sp>
        <p:nvSpPr>
          <p:cNvPr id="20" name="Text 13"/>
          <p:cNvSpPr/>
          <p:nvPr/>
        </p:nvSpPr>
        <p:spPr>
          <a:xfrm>
            <a:off x="710684" y="12955072"/>
            <a:ext cx="4135993" cy="592574"/>
          </a:xfrm>
          <a:prstGeom prst="rect">
            <a:avLst/>
          </a:prstGeom>
          <a:noFill/>
          <a:ln/>
        </p:spPr>
        <p:txBody>
          <a:bodyPr wrap="square" lIns="0" tIns="0" rIns="0" bIns="0" rtlCol="0" anchor="t"/>
          <a:lstStyle/>
          <a:p>
            <a:pPr algn="l" indent="0" marL="0">
              <a:lnSpc>
                <a:spcPts val="1550"/>
              </a:lnSpc>
              <a:buNone/>
            </a:pPr>
            <a:r>
              <a:rPr lang="en-US" sz="950" dirty="0">
                <a:solidFill>
                  <a:srgbClr val="2C3249"/>
                </a:solidFill>
                <a:latin typeface="Martel Sans" pitchFamily="34" charset="0"/>
                <a:ea typeface="Martel Sans" pitchFamily="34" charset="-122"/>
                <a:cs typeface="Martel Sans" pitchFamily="34" charset="-120"/>
              </a:rPr>
              <a:t>Completed 12 prototype cycles in 4 weeks, incorporating user feedback within 48 hours to maintain momentum and test improvements quickly.</a:t>
            </a:r>
            <a:endParaRPr lang="en-US" sz="950" dirty="0"/>
          </a:p>
        </p:txBody>
      </p:sp>
      <p:sp>
        <p:nvSpPr>
          <p:cNvPr id="21" name="Shape 14"/>
          <p:cNvSpPr/>
          <p:nvPr/>
        </p:nvSpPr>
        <p:spPr>
          <a:xfrm>
            <a:off x="5108615" y="12179260"/>
            <a:ext cx="4413171" cy="1506974"/>
          </a:xfrm>
          <a:prstGeom prst="roundRect">
            <a:avLst>
              <a:gd name="adj" fmla="val 3440"/>
            </a:avLst>
          </a:prstGeom>
          <a:solidFill>
            <a:srgbClr val="FFFFFF"/>
          </a:solidFill>
          <a:ln w="15240">
            <a:solidFill>
              <a:srgbClr val="C5D2CF"/>
            </a:solidFill>
            <a:prstDash val="solid"/>
          </a:ln>
        </p:spPr>
      </p:sp>
      <p:sp>
        <p:nvSpPr>
          <p:cNvPr id="22" name="Shape 15"/>
          <p:cNvSpPr/>
          <p:nvPr/>
        </p:nvSpPr>
        <p:spPr>
          <a:xfrm>
            <a:off x="5123855" y="12194500"/>
            <a:ext cx="4382691" cy="370284"/>
          </a:xfrm>
          <a:prstGeom prst="roundRect">
            <a:avLst>
              <a:gd name="adj" fmla="val 9063"/>
            </a:avLst>
          </a:prstGeom>
          <a:solidFill>
            <a:srgbClr val="DFECE9"/>
          </a:solidFill>
          <a:ln/>
        </p:spPr>
      </p:sp>
      <p:pic>
        <p:nvPicPr>
          <p:cNvPr id="23" name="Image 5" descr="preencoded.png">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222569" y="12283202"/>
            <a:ext cx="185142" cy="185142"/>
          </a:xfrm>
          <a:prstGeom prst="rect">
            <a:avLst/>
          </a:prstGeom>
        </p:spPr>
      </p:pic>
      <p:sp>
        <p:nvSpPr>
          <p:cNvPr id="24" name="Text 16"/>
          <p:cNvSpPr/>
          <p:nvPr/>
        </p:nvSpPr>
        <p:spPr>
          <a:xfrm>
            <a:off x="5247203" y="12688133"/>
            <a:ext cx="1543050" cy="192881"/>
          </a:xfrm>
          <a:prstGeom prst="rect">
            <a:avLst/>
          </a:prstGeom>
          <a:noFill/>
          <a:ln/>
        </p:spPr>
        <p:txBody>
          <a:bodyPr wrap="none" lIns="0" tIns="0" rIns="0" bIns="0" rtlCol="0" anchor="t"/>
          <a:lstStyle/>
          <a:p>
            <a:pPr algn="l" indent="0" marL="0">
              <a:lnSpc>
                <a:spcPts val="1500"/>
              </a:lnSpc>
              <a:buNone/>
            </a:pPr>
            <a:r>
              <a:rPr lang="en-US" sz="1200" dirty="0">
                <a:solidFill>
                  <a:srgbClr val="2C3249"/>
                </a:solidFill>
                <a:latin typeface="Kanit Light" pitchFamily="34" charset="0"/>
                <a:ea typeface="Kanit Light" pitchFamily="34" charset="-122"/>
                <a:cs typeface="Kanit Light" pitchFamily="34" charset="-120"/>
              </a:rPr>
              <a:t>User Participation</a:t>
            </a:r>
            <a:endParaRPr lang="en-US" sz="1200" dirty="0"/>
          </a:p>
        </p:txBody>
      </p:sp>
      <p:sp>
        <p:nvSpPr>
          <p:cNvPr id="25" name="Text 17"/>
          <p:cNvSpPr/>
          <p:nvPr/>
        </p:nvSpPr>
        <p:spPr>
          <a:xfrm>
            <a:off x="5247203" y="12955072"/>
            <a:ext cx="4135993" cy="592574"/>
          </a:xfrm>
          <a:prstGeom prst="rect">
            <a:avLst/>
          </a:prstGeom>
          <a:noFill/>
          <a:ln/>
        </p:spPr>
        <p:txBody>
          <a:bodyPr wrap="square" lIns="0" tIns="0" rIns="0" bIns="0" rtlCol="0" anchor="t"/>
          <a:lstStyle/>
          <a:p>
            <a:pPr algn="l" indent="0" marL="0">
              <a:lnSpc>
                <a:spcPts val="1550"/>
              </a:lnSpc>
              <a:buNone/>
            </a:pPr>
            <a:r>
              <a:rPr lang="en-US" sz="950" dirty="0">
                <a:solidFill>
                  <a:srgbClr val="2C3249"/>
                </a:solidFill>
                <a:latin typeface="Martel Sans" pitchFamily="34" charset="0"/>
                <a:ea typeface="Martel Sans" pitchFamily="34" charset="-122"/>
                <a:cs typeface="Martel Sans" pitchFamily="34" charset="-120"/>
              </a:rPr>
              <a:t>Engaged 35 representative users across all prototype phases, ensuring diverse perspectives influenced design decisions and feature prioritization.</a:t>
            </a:r>
            <a:endParaRPr lang="en-US" sz="950" dirty="0"/>
          </a:p>
        </p:txBody>
      </p:sp>
      <p:sp>
        <p:nvSpPr>
          <p:cNvPr id="26" name="Shape 18"/>
          <p:cNvSpPr/>
          <p:nvPr/>
        </p:nvSpPr>
        <p:spPr>
          <a:xfrm>
            <a:off x="9645134" y="12179260"/>
            <a:ext cx="4413171" cy="1506974"/>
          </a:xfrm>
          <a:prstGeom prst="roundRect">
            <a:avLst>
              <a:gd name="adj" fmla="val 3440"/>
            </a:avLst>
          </a:prstGeom>
          <a:solidFill>
            <a:srgbClr val="FFFFFF"/>
          </a:solidFill>
          <a:ln w="15240">
            <a:solidFill>
              <a:srgbClr val="C5D2CF"/>
            </a:solidFill>
            <a:prstDash val="solid"/>
          </a:ln>
        </p:spPr>
      </p:sp>
      <p:sp>
        <p:nvSpPr>
          <p:cNvPr id="27" name="Shape 19"/>
          <p:cNvSpPr/>
          <p:nvPr/>
        </p:nvSpPr>
        <p:spPr>
          <a:xfrm>
            <a:off x="9660374" y="12194500"/>
            <a:ext cx="4382691" cy="370284"/>
          </a:xfrm>
          <a:prstGeom prst="roundRect">
            <a:avLst>
              <a:gd name="adj" fmla="val 9063"/>
            </a:avLst>
          </a:prstGeom>
          <a:solidFill>
            <a:srgbClr val="DFECE9"/>
          </a:solidFill>
          <a:ln/>
        </p:spPr>
      </p:sp>
      <p:pic>
        <p:nvPicPr>
          <p:cNvPr id="28" name="Image 6" descr="preencoded.png">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1759089" y="12283202"/>
            <a:ext cx="185142" cy="185142"/>
          </a:xfrm>
          <a:prstGeom prst="rect">
            <a:avLst/>
          </a:prstGeom>
        </p:spPr>
      </p:pic>
      <p:sp>
        <p:nvSpPr>
          <p:cNvPr id="29" name="Text 20"/>
          <p:cNvSpPr/>
          <p:nvPr/>
        </p:nvSpPr>
        <p:spPr>
          <a:xfrm>
            <a:off x="9783723" y="12688133"/>
            <a:ext cx="1543050" cy="192881"/>
          </a:xfrm>
          <a:prstGeom prst="rect">
            <a:avLst/>
          </a:prstGeom>
          <a:noFill/>
          <a:ln/>
        </p:spPr>
        <p:txBody>
          <a:bodyPr wrap="none" lIns="0" tIns="0" rIns="0" bIns="0" rtlCol="0" anchor="t"/>
          <a:lstStyle/>
          <a:p>
            <a:pPr algn="l" indent="0" marL="0">
              <a:lnSpc>
                <a:spcPts val="1500"/>
              </a:lnSpc>
              <a:buNone/>
            </a:pPr>
            <a:r>
              <a:rPr lang="en-US" sz="1200" dirty="0">
                <a:solidFill>
                  <a:srgbClr val="2C3249"/>
                </a:solidFill>
                <a:latin typeface="Kanit Light" pitchFamily="34" charset="0"/>
                <a:ea typeface="Kanit Light" pitchFamily="34" charset="-122"/>
                <a:cs typeface="Kanit Light" pitchFamily="34" charset="-120"/>
              </a:rPr>
              <a:t>Technical Feasibility</a:t>
            </a:r>
            <a:endParaRPr lang="en-US" sz="1200" dirty="0"/>
          </a:p>
        </p:txBody>
      </p:sp>
      <p:sp>
        <p:nvSpPr>
          <p:cNvPr id="30" name="Text 21"/>
          <p:cNvSpPr/>
          <p:nvPr/>
        </p:nvSpPr>
        <p:spPr>
          <a:xfrm>
            <a:off x="9783723" y="12955072"/>
            <a:ext cx="4135993" cy="592574"/>
          </a:xfrm>
          <a:prstGeom prst="rect">
            <a:avLst/>
          </a:prstGeom>
          <a:noFill/>
          <a:ln/>
        </p:spPr>
        <p:txBody>
          <a:bodyPr wrap="square" lIns="0" tIns="0" rIns="0" bIns="0" rtlCol="0" anchor="t"/>
          <a:lstStyle/>
          <a:p>
            <a:pPr algn="l" indent="0" marL="0">
              <a:lnSpc>
                <a:spcPts val="1550"/>
              </a:lnSpc>
              <a:buNone/>
            </a:pPr>
            <a:r>
              <a:rPr lang="en-US" sz="950" dirty="0">
                <a:solidFill>
                  <a:srgbClr val="2C3249"/>
                </a:solidFill>
                <a:latin typeface="Martel Sans" pitchFamily="34" charset="0"/>
                <a:ea typeface="Martel Sans" pitchFamily="34" charset="-122"/>
                <a:cs typeface="Martel Sans" pitchFamily="34" charset="-120"/>
              </a:rPr>
              <a:t>Collaborated with engineering throughout prototyping to validate technical constraints and ensure proposed solutions aligned with platform capabilities.</a:t>
            </a:r>
            <a:endParaRPr lang="en-US" sz="9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572095" y="339447"/>
            <a:ext cx="6298525" cy="385763"/>
          </a:xfrm>
          <a:prstGeom prst="rect">
            <a:avLst/>
          </a:prstGeom>
          <a:noFill/>
          <a:ln/>
        </p:spPr>
        <p:txBody>
          <a:bodyPr wrap="none" lIns="0" tIns="0" rIns="0" bIns="0" rtlCol="0" anchor="t"/>
          <a:lstStyle/>
          <a:p>
            <a:pPr algn="l" indent="0" marL="0">
              <a:lnSpc>
                <a:spcPts val="3000"/>
              </a:lnSpc>
              <a:buNone/>
            </a:pPr>
            <a:r>
              <a:rPr lang="en-US" sz="2400" dirty="0">
                <a:solidFill>
                  <a:srgbClr val="272D45"/>
                </a:solidFill>
                <a:latin typeface="Kanit Light" pitchFamily="34" charset="0"/>
                <a:ea typeface="Kanit Light" pitchFamily="34" charset="-122"/>
                <a:cs typeface="Kanit Light" pitchFamily="34" charset="-120"/>
              </a:rPr>
              <a:t>Test Phase: User Feedback and Iteration Cycles</a:t>
            </a:r>
            <a:endParaRPr lang="en-US" sz="2400" dirty="0"/>
          </a:p>
        </p:txBody>
      </p:sp>
      <p:sp>
        <p:nvSpPr>
          <p:cNvPr id="3" name="Text 1"/>
          <p:cNvSpPr/>
          <p:nvPr/>
        </p:nvSpPr>
        <p:spPr>
          <a:xfrm>
            <a:off x="572095" y="972026"/>
            <a:ext cx="13486209" cy="395049"/>
          </a:xfrm>
          <a:prstGeom prst="rect">
            <a:avLst/>
          </a:prstGeom>
          <a:noFill/>
          <a:ln/>
        </p:spPr>
        <p:txBody>
          <a:bodyPr wrap="square" lIns="0" tIns="0" rIns="0" bIns="0" rtlCol="0" anchor="t"/>
          <a:lstStyle/>
          <a:p>
            <a:pPr algn="l" indent="0" marL="0">
              <a:lnSpc>
                <a:spcPts val="1550"/>
              </a:lnSpc>
              <a:buNone/>
            </a:pPr>
            <a:r>
              <a:rPr lang="en-US" sz="950" dirty="0">
                <a:solidFill>
                  <a:srgbClr val="2C3249"/>
                </a:solidFill>
                <a:latin typeface="Martel Sans" pitchFamily="34" charset="0"/>
                <a:ea typeface="Martel Sans" pitchFamily="34" charset="-122"/>
                <a:cs typeface="Martel Sans" pitchFamily="34" charset="-120"/>
              </a:rPr>
              <a:t>The Test phase subjected our prototypes to rigorous user evaluation, collecting both qualitative feedback and quantitative performance data. This evidence-based approach validated design decisions while revealing opportunities for refinement before full development.</a:t>
            </a:r>
            <a:endParaRPr lang="en-US" sz="950" dirty="0"/>
          </a:p>
        </p:txBody>
      </p:sp>
      <p:sp>
        <p:nvSpPr>
          <p:cNvPr id="4" name="Shape 2"/>
          <p:cNvSpPr/>
          <p:nvPr/>
        </p:nvSpPr>
        <p:spPr>
          <a:xfrm>
            <a:off x="572095" y="2661642"/>
            <a:ext cx="13486209" cy="15240"/>
          </a:xfrm>
          <a:prstGeom prst="roundRect">
            <a:avLst>
              <a:gd name="adj" fmla="val 340200"/>
            </a:avLst>
          </a:prstGeom>
          <a:solidFill>
            <a:srgbClr val="C5D2CF"/>
          </a:solidFill>
          <a:ln/>
        </p:spPr>
      </p:sp>
      <p:sp>
        <p:nvSpPr>
          <p:cNvPr id="5" name="Shape 3"/>
          <p:cNvSpPr/>
          <p:nvPr/>
        </p:nvSpPr>
        <p:spPr>
          <a:xfrm>
            <a:off x="3215402" y="2291358"/>
            <a:ext cx="15240" cy="370284"/>
          </a:xfrm>
          <a:prstGeom prst="roundRect">
            <a:avLst>
              <a:gd name="adj" fmla="val 340200"/>
            </a:avLst>
          </a:prstGeom>
          <a:solidFill>
            <a:srgbClr val="C5D2CF"/>
          </a:solidFill>
          <a:ln/>
        </p:spPr>
      </p:sp>
      <p:sp>
        <p:nvSpPr>
          <p:cNvPr id="6" name="Shape 4"/>
          <p:cNvSpPr/>
          <p:nvPr/>
        </p:nvSpPr>
        <p:spPr>
          <a:xfrm>
            <a:off x="3084195" y="2522815"/>
            <a:ext cx="277654" cy="277654"/>
          </a:xfrm>
          <a:prstGeom prst="roundRect">
            <a:avLst>
              <a:gd name="adj" fmla="val 18673"/>
            </a:avLst>
          </a:prstGeom>
          <a:solidFill>
            <a:srgbClr val="DFECE9"/>
          </a:solidFill>
          <a:ln w="7620">
            <a:solidFill>
              <a:srgbClr val="C5D2CF"/>
            </a:solidFill>
            <a:prstDash val="solid"/>
          </a:ln>
        </p:spPr>
      </p:sp>
      <p:sp>
        <p:nvSpPr>
          <p:cNvPr id="7" name="Text 5"/>
          <p:cNvSpPr/>
          <p:nvPr/>
        </p:nvSpPr>
        <p:spPr>
          <a:xfrm>
            <a:off x="3130451" y="2545913"/>
            <a:ext cx="185142" cy="231458"/>
          </a:xfrm>
          <a:prstGeom prst="rect">
            <a:avLst/>
          </a:prstGeom>
          <a:noFill/>
          <a:ln/>
        </p:spPr>
        <p:txBody>
          <a:bodyPr wrap="none" lIns="0" tIns="0" rIns="0" bIns="0" rtlCol="0" anchor="t"/>
          <a:lstStyle/>
          <a:p>
            <a:pPr algn="ctr" indent="0" marL="0">
              <a:lnSpc>
                <a:spcPts val="1450"/>
              </a:lnSpc>
              <a:buNone/>
            </a:pPr>
            <a:r>
              <a:rPr lang="en-US" sz="1450" dirty="0">
                <a:solidFill>
                  <a:srgbClr val="2C3249"/>
                </a:solidFill>
                <a:latin typeface="Kanit Light" pitchFamily="34" charset="0"/>
                <a:ea typeface="Kanit Light" pitchFamily="34" charset="-122"/>
                <a:cs typeface="Kanit Light" pitchFamily="34" charset="-120"/>
              </a:rPr>
              <a:t>1</a:t>
            </a:r>
            <a:endParaRPr lang="en-US" sz="1450" dirty="0"/>
          </a:p>
        </p:txBody>
      </p:sp>
      <p:sp>
        <p:nvSpPr>
          <p:cNvPr id="8" name="Text 6"/>
          <p:cNvSpPr/>
          <p:nvPr/>
        </p:nvSpPr>
        <p:spPr>
          <a:xfrm>
            <a:off x="2451497" y="1505903"/>
            <a:ext cx="1543050" cy="192881"/>
          </a:xfrm>
          <a:prstGeom prst="rect">
            <a:avLst/>
          </a:prstGeom>
          <a:noFill/>
          <a:ln/>
        </p:spPr>
        <p:txBody>
          <a:bodyPr wrap="none" lIns="0" tIns="0" rIns="0" bIns="0" rtlCol="0" anchor="t"/>
          <a:lstStyle/>
          <a:p>
            <a:pPr algn="ctr" indent="0" marL="0">
              <a:lnSpc>
                <a:spcPts val="1500"/>
              </a:lnSpc>
              <a:buNone/>
            </a:pPr>
            <a:r>
              <a:rPr lang="en-US" sz="1200" dirty="0">
                <a:solidFill>
                  <a:srgbClr val="2C3249"/>
                </a:solidFill>
                <a:latin typeface="Kanit Light" pitchFamily="34" charset="0"/>
                <a:ea typeface="Kanit Light" pitchFamily="34" charset="-122"/>
                <a:cs typeface="Kanit Light" pitchFamily="34" charset="-120"/>
              </a:rPr>
              <a:t>Week 1-2</a:t>
            </a:r>
            <a:endParaRPr lang="en-US" sz="1200" dirty="0"/>
          </a:p>
        </p:txBody>
      </p:sp>
      <p:sp>
        <p:nvSpPr>
          <p:cNvPr id="9" name="Text 7"/>
          <p:cNvSpPr/>
          <p:nvPr/>
        </p:nvSpPr>
        <p:spPr>
          <a:xfrm>
            <a:off x="695444" y="1772841"/>
            <a:ext cx="5055156" cy="395049"/>
          </a:xfrm>
          <a:prstGeom prst="rect">
            <a:avLst/>
          </a:prstGeom>
          <a:noFill/>
          <a:ln/>
        </p:spPr>
        <p:txBody>
          <a:bodyPr wrap="square" lIns="0" tIns="0" rIns="0" bIns="0" rtlCol="0" anchor="t"/>
          <a:lstStyle/>
          <a:p>
            <a:pPr algn="ctr" indent="0" marL="0">
              <a:lnSpc>
                <a:spcPts val="1550"/>
              </a:lnSpc>
              <a:buNone/>
            </a:pPr>
            <a:r>
              <a:rPr lang="en-US" sz="950" dirty="0">
                <a:solidFill>
                  <a:srgbClr val="2C3249"/>
                </a:solidFill>
                <a:latin typeface="Martel Sans" pitchFamily="34" charset="0"/>
                <a:ea typeface="Martel Sans" pitchFamily="34" charset="-122"/>
                <a:cs typeface="Martel Sans" pitchFamily="34" charset="-120"/>
              </a:rPr>
              <a:t>Conducted moderated usability sessions with 15 users, observing task completion and documenting pain points, confusion, and delight moments.</a:t>
            </a:r>
            <a:endParaRPr lang="en-US" sz="950" dirty="0"/>
          </a:p>
        </p:txBody>
      </p:sp>
      <p:sp>
        <p:nvSpPr>
          <p:cNvPr id="10" name="Shape 8"/>
          <p:cNvSpPr/>
          <p:nvPr/>
        </p:nvSpPr>
        <p:spPr>
          <a:xfrm>
            <a:off x="5943481" y="2661642"/>
            <a:ext cx="15240" cy="370284"/>
          </a:xfrm>
          <a:prstGeom prst="roundRect">
            <a:avLst>
              <a:gd name="adj" fmla="val 340200"/>
            </a:avLst>
          </a:prstGeom>
          <a:solidFill>
            <a:srgbClr val="C5D2CF"/>
          </a:solidFill>
          <a:ln/>
        </p:spPr>
      </p:sp>
      <p:sp>
        <p:nvSpPr>
          <p:cNvPr id="11" name="Shape 9"/>
          <p:cNvSpPr/>
          <p:nvPr/>
        </p:nvSpPr>
        <p:spPr>
          <a:xfrm>
            <a:off x="5812274" y="2522815"/>
            <a:ext cx="277654" cy="277654"/>
          </a:xfrm>
          <a:prstGeom prst="roundRect">
            <a:avLst>
              <a:gd name="adj" fmla="val 18673"/>
            </a:avLst>
          </a:prstGeom>
          <a:solidFill>
            <a:srgbClr val="DFECE9"/>
          </a:solidFill>
          <a:ln w="7620">
            <a:solidFill>
              <a:srgbClr val="C5D2CF"/>
            </a:solidFill>
            <a:prstDash val="solid"/>
          </a:ln>
        </p:spPr>
      </p:sp>
      <p:sp>
        <p:nvSpPr>
          <p:cNvPr id="12" name="Text 10"/>
          <p:cNvSpPr/>
          <p:nvPr/>
        </p:nvSpPr>
        <p:spPr>
          <a:xfrm>
            <a:off x="5858530" y="2545913"/>
            <a:ext cx="185142" cy="231458"/>
          </a:xfrm>
          <a:prstGeom prst="rect">
            <a:avLst/>
          </a:prstGeom>
          <a:noFill/>
          <a:ln/>
        </p:spPr>
        <p:txBody>
          <a:bodyPr wrap="none" lIns="0" tIns="0" rIns="0" bIns="0" rtlCol="0" anchor="t"/>
          <a:lstStyle/>
          <a:p>
            <a:pPr algn="ctr" indent="0" marL="0">
              <a:lnSpc>
                <a:spcPts val="1450"/>
              </a:lnSpc>
              <a:buNone/>
            </a:pPr>
            <a:r>
              <a:rPr lang="en-US" sz="1450" dirty="0">
                <a:solidFill>
                  <a:srgbClr val="2C3249"/>
                </a:solidFill>
                <a:latin typeface="Kanit Light" pitchFamily="34" charset="0"/>
                <a:ea typeface="Kanit Light" pitchFamily="34" charset="-122"/>
                <a:cs typeface="Kanit Light" pitchFamily="34" charset="-120"/>
              </a:rPr>
              <a:t>2</a:t>
            </a:r>
            <a:endParaRPr lang="en-US" sz="1450" dirty="0"/>
          </a:p>
        </p:txBody>
      </p:sp>
      <p:sp>
        <p:nvSpPr>
          <p:cNvPr id="13" name="Text 11"/>
          <p:cNvSpPr/>
          <p:nvPr/>
        </p:nvSpPr>
        <p:spPr>
          <a:xfrm>
            <a:off x="5179576" y="3155394"/>
            <a:ext cx="1543050" cy="192881"/>
          </a:xfrm>
          <a:prstGeom prst="rect">
            <a:avLst/>
          </a:prstGeom>
          <a:noFill/>
          <a:ln/>
        </p:spPr>
        <p:txBody>
          <a:bodyPr wrap="none" lIns="0" tIns="0" rIns="0" bIns="0" rtlCol="0" anchor="t"/>
          <a:lstStyle/>
          <a:p>
            <a:pPr algn="ctr" indent="0" marL="0">
              <a:lnSpc>
                <a:spcPts val="1500"/>
              </a:lnSpc>
              <a:buNone/>
            </a:pPr>
            <a:r>
              <a:rPr lang="en-US" sz="1200" dirty="0">
                <a:solidFill>
                  <a:srgbClr val="2C3249"/>
                </a:solidFill>
                <a:latin typeface="Kanit Light" pitchFamily="34" charset="0"/>
                <a:ea typeface="Kanit Light" pitchFamily="34" charset="-122"/>
                <a:cs typeface="Kanit Light" pitchFamily="34" charset="-120"/>
              </a:rPr>
              <a:t>Week 3-4</a:t>
            </a:r>
            <a:endParaRPr lang="en-US" sz="1200" dirty="0"/>
          </a:p>
        </p:txBody>
      </p:sp>
      <p:sp>
        <p:nvSpPr>
          <p:cNvPr id="14" name="Text 12"/>
          <p:cNvSpPr/>
          <p:nvPr/>
        </p:nvSpPr>
        <p:spPr>
          <a:xfrm>
            <a:off x="3423523" y="3422333"/>
            <a:ext cx="5055156" cy="395049"/>
          </a:xfrm>
          <a:prstGeom prst="rect">
            <a:avLst/>
          </a:prstGeom>
          <a:noFill/>
          <a:ln/>
        </p:spPr>
        <p:txBody>
          <a:bodyPr wrap="square" lIns="0" tIns="0" rIns="0" bIns="0" rtlCol="0" anchor="t"/>
          <a:lstStyle/>
          <a:p>
            <a:pPr algn="ctr" indent="0" marL="0">
              <a:lnSpc>
                <a:spcPts val="1550"/>
              </a:lnSpc>
              <a:buNone/>
            </a:pPr>
            <a:r>
              <a:rPr lang="en-US" sz="950" dirty="0">
                <a:solidFill>
                  <a:srgbClr val="2C3249"/>
                </a:solidFill>
                <a:latin typeface="Martel Sans" pitchFamily="34" charset="0"/>
                <a:ea typeface="Martel Sans" pitchFamily="34" charset="-122"/>
                <a:cs typeface="Martel Sans" pitchFamily="34" charset="-120"/>
              </a:rPr>
              <a:t>Ran unmoderated remote tests with 40 participants, gathering data on navigation patterns, time on task, and error rates across diverse environments.</a:t>
            </a:r>
            <a:endParaRPr lang="en-US" sz="950" dirty="0"/>
          </a:p>
        </p:txBody>
      </p:sp>
      <p:sp>
        <p:nvSpPr>
          <p:cNvPr id="15" name="Shape 13"/>
          <p:cNvSpPr/>
          <p:nvPr/>
        </p:nvSpPr>
        <p:spPr>
          <a:xfrm>
            <a:off x="8671560" y="2291358"/>
            <a:ext cx="15240" cy="370284"/>
          </a:xfrm>
          <a:prstGeom prst="roundRect">
            <a:avLst>
              <a:gd name="adj" fmla="val 340200"/>
            </a:avLst>
          </a:prstGeom>
          <a:solidFill>
            <a:srgbClr val="C5D2CF"/>
          </a:solidFill>
          <a:ln/>
        </p:spPr>
      </p:sp>
      <p:sp>
        <p:nvSpPr>
          <p:cNvPr id="16" name="Shape 14"/>
          <p:cNvSpPr/>
          <p:nvPr/>
        </p:nvSpPr>
        <p:spPr>
          <a:xfrm>
            <a:off x="8540353" y="2522815"/>
            <a:ext cx="277654" cy="277654"/>
          </a:xfrm>
          <a:prstGeom prst="roundRect">
            <a:avLst>
              <a:gd name="adj" fmla="val 18673"/>
            </a:avLst>
          </a:prstGeom>
          <a:solidFill>
            <a:srgbClr val="DFECE9"/>
          </a:solidFill>
          <a:ln w="7620">
            <a:solidFill>
              <a:srgbClr val="C5D2CF"/>
            </a:solidFill>
            <a:prstDash val="solid"/>
          </a:ln>
        </p:spPr>
      </p:sp>
      <p:sp>
        <p:nvSpPr>
          <p:cNvPr id="17" name="Text 15"/>
          <p:cNvSpPr/>
          <p:nvPr/>
        </p:nvSpPr>
        <p:spPr>
          <a:xfrm>
            <a:off x="8586609" y="2545913"/>
            <a:ext cx="185142" cy="231458"/>
          </a:xfrm>
          <a:prstGeom prst="rect">
            <a:avLst/>
          </a:prstGeom>
          <a:noFill/>
          <a:ln/>
        </p:spPr>
        <p:txBody>
          <a:bodyPr wrap="none" lIns="0" tIns="0" rIns="0" bIns="0" rtlCol="0" anchor="t"/>
          <a:lstStyle/>
          <a:p>
            <a:pPr algn="ctr" indent="0" marL="0">
              <a:lnSpc>
                <a:spcPts val="1450"/>
              </a:lnSpc>
              <a:buNone/>
            </a:pPr>
            <a:r>
              <a:rPr lang="en-US" sz="1450" dirty="0">
                <a:solidFill>
                  <a:srgbClr val="2C3249"/>
                </a:solidFill>
                <a:latin typeface="Kanit Light" pitchFamily="34" charset="0"/>
                <a:ea typeface="Kanit Light" pitchFamily="34" charset="-122"/>
                <a:cs typeface="Kanit Light" pitchFamily="34" charset="-120"/>
              </a:rPr>
              <a:t>3</a:t>
            </a:r>
            <a:endParaRPr lang="en-US" sz="1450" dirty="0"/>
          </a:p>
        </p:txBody>
      </p:sp>
      <p:sp>
        <p:nvSpPr>
          <p:cNvPr id="18" name="Text 16"/>
          <p:cNvSpPr/>
          <p:nvPr/>
        </p:nvSpPr>
        <p:spPr>
          <a:xfrm>
            <a:off x="7907655" y="1505903"/>
            <a:ext cx="1543050" cy="192881"/>
          </a:xfrm>
          <a:prstGeom prst="rect">
            <a:avLst/>
          </a:prstGeom>
          <a:noFill/>
          <a:ln/>
        </p:spPr>
        <p:txBody>
          <a:bodyPr wrap="none" lIns="0" tIns="0" rIns="0" bIns="0" rtlCol="0" anchor="t"/>
          <a:lstStyle/>
          <a:p>
            <a:pPr algn="ctr" indent="0" marL="0">
              <a:lnSpc>
                <a:spcPts val="1500"/>
              </a:lnSpc>
              <a:buNone/>
            </a:pPr>
            <a:r>
              <a:rPr lang="en-US" sz="1200" dirty="0">
                <a:solidFill>
                  <a:srgbClr val="2C3249"/>
                </a:solidFill>
                <a:latin typeface="Kanit Light" pitchFamily="34" charset="0"/>
                <a:ea typeface="Kanit Light" pitchFamily="34" charset="-122"/>
                <a:cs typeface="Kanit Light" pitchFamily="34" charset="-120"/>
              </a:rPr>
              <a:t>Week 5</a:t>
            </a:r>
            <a:endParaRPr lang="en-US" sz="1200" dirty="0"/>
          </a:p>
        </p:txBody>
      </p:sp>
      <p:sp>
        <p:nvSpPr>
          <p:cNvPr id="19" name="Text 17"/>
          <p:cNvSpPr/>
          <p:nvPr/>
        </p:nvSpPr>
        <p:spPr>
          <a:xfrm>
            <a:off x="6151602" y="1772841"/>
            <a:ext cx="5055156" cy="395049"/>
          </a:xfrm>
          <a:prstGeom prst="rect">
            <a:avLst/>
          </a:prstGeom>
          <a:noFill/>
          <a:ln/>
        </p:spPr>
        <p:txBody>
          <a:bodyPr wrap="square" lIns="0" tIns="0" rIns="0" bIns="0" rtlCol="0" anchor="t"/>
          <a:lstStyle/>
          <a:p>
            <a:pPr algn="ctr" indent="0" marL="0">
              <a:lnSpc>
                <a:spcPts val="1550"/>
              </a:lnSpc>
              <a:buNone/>
            </a:pPr>
            <a:r>
              <a:rPr lang="en-US" sz="950" dirty="0">
                <a:solidFill>
                  <a:srgbClr val="2C3249"/>
                </a:solidFill>
                <a:latin typeface="Martel Sans" pitchFamily="34" charset="0"/>
                <a:ea typeface="Martel Sans" pitchFamily="34" charset="-122"/>
                <a:cs typeface="Martel Sans" pitchFamily="34" charset="-120"/>
              </a:rPr>
              <a:t>Implemented priority improvements based on testing insights, focusing on areas with lowest success rates and highest user frustration.</a:t>
            </a:r>
            <a:endParaRPr lang="en-US" sz="950" dirty="0"/>
          </a:p>
        </p:txBody>
      </p:sp>
      <p:sp>
        <p:nvSpPr>
          <p:cNvPr id="20" name="Shape 18"/>
          <p:cNvSpPr/>
          <p:nvPr/>
        </p:nvSpPr>
        <p:spPr>
          <a:xfrm>
            <a:off x="11399639" y="2661642"/>
            <a:ext cx="15240" cy="370284"/>
          </a:xfrm>
          <a:prstGeom prst="roundRect">
            <a:avLst>
              <a:gd name="adj" fmla="val 340200"/>
            </a:avLst>
          </a:prstGeom>
          <a:solidFill>
            <a:srgbClr val="C5D2CF"/>
          </a:solidFill>
          <a:ln/>
        </p:spPr>
      </p:sp>
      <p:sp>
        <p:nvSpPr>
          <p:cNvPr id="21" name="Shape 19"/>
          <p:cNvSpPr/>
          <p:nvPr/>
        </p:nvSpPr>
        <p:spPr>
          <a:xfrm>
            <a:off x="11268432" y="2522815"/>
            <a:ext cx="277654" cy="277654"/>
          </a:xfrm>
          <a:prstGeom prst="roundRect">
            <a:avLst>
              <a:gd name="adj" fmla="val 18673"/>
            </a:avLst>
          </a:prstGeom>
          <a:solidFill>
            <a:srgbClr val="DFECE9"/>
          </a:solidFill>
          <a:ln w="7620">
            <a:solidFill>
              <a:srgbClr val="C5D2CF"/>
            </a:solidFill>
            <a:prstDash val="solid"/>
          </a:ln>
        </p:spPr>
      </p:sp>
      <p:sp>
        <p:nvSpPr>
          <p:cNvPr id="22" name="Text 20"/>
          <p:cNvSpPr/>
          <p:nvPr/>
        </p:nvSpPr>
        <p:spPr>
          <a:xfrm>
            <a:off x="11314688" y="2545913"/>
            <a:ext cx="185142" cy="231458"/>
          </a:xfrm>
          <a:prstGeom prst="rect">
            <a:avLst/>
          </a:prstGeom>
          <a:noFill/>
          <a:ln/>
        </p:spPr>
        <p:txBody>
          <a:bodyPr wrap="none" lIns="0" tIns="0" rIns="0" bIns="0" rtlCol="0" anchor="t"/>
          <a:lstStyle/>
          <a:p>
            <a:pPr algn="ctr" indent="0" marL="0">
              <a:lnSpc>
                <a:spcPts val="1450"/>
              </a:lnSpc>
              <a:buNone/>
            </a:pPr>
            <a:r>
              <a:rPr lang="en-US" sz="1450" dirty="0">
                <a:solidFill>
                  <a:srgbClr val="2C3249"/>
                </a:solidFill>
                <a:latin typeface="Kanit Light" pitchFamily="34" charset="0"/>
                <a:ea typeface="Kanit Light" pitchFamily="34" charset="-122"/>
                <a:cs typeface="Kanit Light" pitchFamily="34" charset="-120"/>
              </a:rPr>
              <a:t>4</a:t>
            </a:r>
            <a:endParaRPr lang="en-US" sz="1450" dirty="0"/>
          </a:p>
        </p:txBody>
      </p:sp>
      <p:sp>
        <p:nvSpPr>
          <p:cNvPr id="23" name="Text 21"/>
          <p:cNvSpPr/>
          <p:nvPr/>
        </p:nvSpPr>
        <p:spPr>
          <a:xfrm>
            <a:off x="10635734" y="3155394"/>
            <a:ext cx="1543050" cy="192881"/>
          </a:xfrm>
          <a:prstGeom prst="rect">
            <a:avLst/>
          </a:prstGeom>
          <a:noFill/>
          <a:ln/>
        </p:spPr>
        <p:txBody>
          <a:bodyPr wrap="none" lIns="0" tIns="0" rIns="0" bIns="0" rtlCol="0" anchor="t"/>
          <a:lstStyle/>
          <a:p>
            <a:pPr algn="ctr" indent="0" marL="0">
              <a:lnSpc>
                <a:spcPts val="1500"/>
              </a:lnSpc>
              <a:buNone/>
            </a:pPr>
            <a:r>
              <a:rPr lang="en-US" sz="1200" dirty="0">
                <a:solidFill>
                  <a:srgbClr val="2C3249"/>
                </a:solidFill>
                <a:latin typeface="Kanit Light" pitchFamily="34" charset="0"/>
                <a:ea typeface="Kanit Light" pitchFamily="34" charset="-122"/>
                <a:cs typeface="Kanit Light" pitchFamily="34" charset="-120"/>
              </a:rPr>
              <a:t>Week 6</a:t>
            </a:r>
            <a:endParaRPr lang="en-US" sz="1200" dirty="0"/>
          </a:p>
        </p:txBody>
      </p:sp>
      <p:sp>
        <p:nvSpPr>
          <p:cNvPr id="24" name="Text 22"/>
          <p:cNvSpPr/>
          <p:nvPr/>
        </p:nvSpPr>
        <p:spPr>
          <a:xfrm>
            <a:off x="8879681" y="3422333"/>
            <a:ext cx="5055156" cy="395049"/>
          </a:xfrm>
          <a:prstGeom prst="rect">
            <a:avLst/>
          </a:prstGeom>
          <a:noFill/>
          <a:ln/>
        </p:spPr>
        <p:txBody>
          <a:bodyPr wrap="square" lIns="0" tIns="0" rIns="0" bIns="0" rtlCol="0" anchor="t"/>
          <a:lstStyle/>
          <a:p>
            <a:pPr algn="ctr" indent="0" marL="0">
              <a:lnSpc>
                <a:spcPts val="1550"/>
              </a:lnSpc>
              <a:buNone/>
            </a:pPr>
            <a:r>
              <a:rPr lang="en-US" sz="950" dirty="0">
                <a:solidFill>
                  <a:srgbClr val="2C3249"/>
                </a:solidFill>
                <a:latin typeface="Martel Sans" pitchFamily="34" charset="0"/>
                <a:ea typeface="Martel Sans" pitchFamily="34" charset="-122"/>
                <a:cs typeface="Martel Sans" pitchFamily="34" charset="-120"/>
              </a:rPr>
              <a:t>Conducted validation testing with refined prototype, confirming improvements resolved identified issues and achieved target success metrics.</a:t>
            </a:r>
            <a:endParaRPr lang="en-US" sz="950" dirty="0"/>
          </a:p>
        </p:txBody>
      </p:sp>
      <p:sp>
        <p:nvSpPr>
          <p:cNvPr id="25" name="Text 23"/>
          <p:cNvSpPr/>
          <p:nvPr/>
        </p:nvSpPr>
        <p:spPr>
          <a:xfrm>
            <a:off x="572095" y="4002524"/>
            <a:ext cx="1851660" cy="231338"/>
          </a:xfrm>
          <a:prstGeom prst="rect">
            <a:avLst/>
          </a:prstGeom>
          <a:noFill/>
          <a:ln/>
        </p:spPr>
        <p:txBody>
          <a:bodyPr wrap="none" lIns="0" tIns="0" rIns="0" bIns="0" rtlCol="0" anchor="t"/>
          <a:lstStyle/>
          <a:p>
            <a:pPr algn="l" indent="0" marL="0">
              <a:lnSpc>
                <a:spcPts val="1800"/>
              </a:lnSpc>
              <a:buNone/>
            </a:pPr>
            <a:r>
              <a:rPr lang="en-US" sz="1450" dirty="0">
                <a:solidFill>
                  <a:srgbClr val="272D45"/>
                </a:solidFill>
                <a:latin typeface="Kanit Light" pitchFamily="34" charset="0"/>
                <a:ea typeface="Kanit Light" pitchFamily="34" charset="-122"/>
                <a:cs typeface="Kanit Light" pitchFamily="34" charset="-120"/>
              </a:rPr>
              <a:t>Testing Methodology</a:t>
            </a:r>
            <a:endParaRPr lang="en-US" sz="1450" dirty="0"/>
          </a:p>
        </p:txBody>
      </p:sp>
      <p:sp>
        <p:nvSpPr>
          <p:cNvPr id="26" name="Text 24"/>
          <p:cNvSpPr/>
          <p:nvPr/>
        </p:nvSpPr>
        <p:spPr>
          <a:xfrm>
            <a:off x="572095" y="4542353"/>
            <a:ext cx="1543050" cy="192881"/>
          </a:xfrm>
          <a:prstGeom prst="rect">
            <a:avLst/>
          </a:prstGeom>
          <a:noFill/>
          <a:ln/>
        </p:spPr>
        <p:txBody>
          <a:bodyPr wrap="none" lIns="0" tIns="0" rIns="0" bIns="0" rtlCol="0" anchor="t"/>
          <a:lstStyle/>
          <a:p>
            <a:pPr algn="l" indent="0" marL="0">
              <a:lnSpc>
                <a:spcPts val="1500"/>
              </a:lnSpc>
              <a:buNone/>
            </a:pPr>
            <a:r>
              <a:rPr lang="en-US" sz="1200" dirty="0">
                <a:solidFill>
                  <a:srgbClr val="272D45"/>
                </a:solidFill>
                <a:latin typeface="Kanit Light" pitchFamily="34" charset="0"/>
                <a:ea typeface="Kanit Light" pitchFamily="34" charset="-122"/>
                <a:cs typeface="Kanit Light" pitchFamily="34" charset="-120"/>
              </a:rPr>
              <a:t>Qualitative Methods</a:t>
            </a:r>
            <a:endParaRPr lang="en-US" sz="1200" dirty="0"/>
          </a:p>
        </p:txBody>
      </p:sp>
      <p:sp>
        <p:nvSpPr>
          <p:cNvPr id="27" name="Text 25"/>
          <p:cNvSpPr/>
          <p:nvPr/>
        </p:nvSpPr>
        <p:spPr>
          <a:xfrm>
            <a:off x="572095" y="4858583"/>
            <a:ext cx="6592610" cy="197525"/>
          </a:xfrm>
          <a:prstGeom prst="rect">
            <a:avLst/>
          </a:prstGeom>
          <a:noFill/>
          <a:ln/>
        </p:spPr>
        <p:txBody>
          <a:bodyPr wrap="none" lIns="0" tIns="0" rIns="0" bIns="0" rtlCol="0" anchor="t"/>
          <a:lstStyle/>
          <a:p>
            <a:pPr algn="l" marL="342900" indent="-342900">
              <a:lnSpc>
                <a:spcPts val="1550"/>
              </a:lnSpc>
              <a:buSzPct val="100000"/>
              <a:buChar char="•"/>
            </a:pPr>
            <a:r>
              <a:rPr lang="en-US" sz="950" dirty="0">
                <a:solidFill>
                  <a:srgbClr val="2C3249"/>
                </a:solidFill>
                <a:latin typeface="Martel Sans" pitchFamily="34" charset="0"/>
                <a:ea typeface="Martel Sans" pitchFamily="34" charset="-122"/>
                <a:cs typeface="Martel Sans" pitchFamily="34" charset="-120"/>
              </a:rPr>
              <a:t>Think-aloud protocols during task completion</a:t>
            </a:r>
            <a:endParaRPr lang="en-US" sz="950" dirty="0"/>
          </a:p>
        </p:txBody>
      </p:sp>
      <p:sp>
        <p:nvSpPr>
          <p:cNvPr id="28" name="Text 26"/>
          <p:cNvSpPr/>
          <p:nvPr/>
        </p:nvSpPr>
        <p:spPr>
          <a:xfrm>
            <a:off x="572095" y="5099209"/>
            <a:ext cx="6592610" cy="197525"/>
          </a:xfrm>
          <a:prstGeom prst="rect">
            <a:avLst/>
          </a:prstGeom>
          <a:noFill/>
          <a:ln/>
        </p:spPr>
        <p:txBody>
          <a:bodyPr wrap="none" lIns="0" tIns="0" rIns="0" bIns="0" rtlCol="0" anchor="t"/>
          <a:lstStyle/>
          <a:p>
            <a:pPr algn="l" marL="342900" indent="-342900">
              <a:lnSpc>
                <a:spcPts val="1550"/>
              </a:lnSpc>
              <a:buSzPct val="100000"/>
              <a:buChar char="•"/>
            </a:pPr>
            <a:r>
              <a:rPr lang="en-US" sz="950" dirty="0">
                <a:solidFill>
                  <a:srgbClr val="2C3249"/>
                </a:solidFill>
                <a:latin typeface="Martel Sans" pitchFamily="34" charset="0"/>
                <a:ea typeface="Martel Sans" pitchFamily="34" charset="-122"/>
                <a:cs typeface="Martel Sans" pitchFamily="34" charset="-120"/>
              </a:rPr>
              <a:t>Post-session interviews exploring experiences</a:t>
            </a:r>
            <a:endParaRPr lang="en-US" sz="950" dirty="0"/>
          </a:p>
        </p:txBody>
      </p:sp>
      <p:sp>
        <p:nvSpPr>
          <p:cNvPr id="29" name="Text 27"/>
          <p:cNvSpPr/>
          <p:nvPr/>
        </p:nvSpPr>
        <p:spPr>
          <a:xfrm>
            <a:off x="572095" y="5339834"/>
            <a:ext cx="6592610" cy="197525"/>
          </a:xfrm>
          <a:prstGeom prst="rect">
            <a:avLst/>
          </a:prstGeom>
          <a:noFill/>
          <a:ln/>
        </p:spPr>
        <p:txBody>
          <a:bodyPr wrap="none" lIns="0" tIns="0" rIns="0" bIns="0" rtlCol="0" anchor="t"/>
          <a:lstStyle/>
          <a:p>
            <a:pPr algn="l" marL="342900" indent="-342900">
              <a:lnSpc>
                <a:spcPts val="1550"/>
              </a:lnSpc>
              <a:buSzPct val="100000"/>
              <a:buChar char="•"/>
            </a:pPr>
            <a:r>
              <a:rPr lang="en-US" sz="950" dirty="0">
                <a:solidFill>
                  <a:srgbClr val="2C3249"/>
                </a:solidFill>
                <a:latin typeface="Martel Sans" pitchFamily="34" charset="0"/>
                <a:ea typeface="Martel Sans" pitchFamily="34" charset="-122"/>
                <a:cs typeface="Martel Sans" pitchFamily="34" charset="-120"/>
              </a:rPr>
              <a:t>Emotion mapping throughout user journeys</a:t>
            </a:r>
            <a:endParaRPr lang="en-US" sz="950" dirty="0"/>
          </a:p>
        </p:txBody>
      </p:sp>
      <p:sp>
        <p:nvSpPr>
          <p:cNvPr id="30" name="Text 28"/>
          <p:cNvSpPr/>
          <p:nvPr/>
        </p:nvSpPr>
        <p:spPr>
          <a:xfrm>
            <a:off x="572095" y="5580459"/>
            <a:ext cx="6592610" cy="197525"/>
          </a:xfrm>
          <a:prstGeom prst="rect">
            <a:avLst/>
          </a:prstGeom>
          <a:noFill/>
          <a:ln/>
        </p:spPr>
        <p:txBody>
          <a:bodyPr wrap="none" lIns="0" tIns="0" rIns="0" bIns="0" rtlCol="0" anchor="t"/>
          <a:lstStyle/>
          <a:p>
            <a:pPr algn="l" marL="342900" indent="-342900">
              <a:lnSpc>
                <a:spcPts val="1550"/>
              </a:lnSpc>
              <a:buSzPct val="100000"/>
              <a:buChar char="•"/>
            </a:pPr>
            <a:r>
              <a:rPr lang="en-US" sz="950" dirty="0">
                <a:solidFill>
                  <a:srgbClr val="2C3249"/>
                </a:solidFill>
                <a:latin typeface="Martel Sans" pitchFamily="34" charset="0"/>
                <a:ea typeface="Martel Sans" pitchFamily="34" charset="-122"/>
                <a:cs typeface="Martel Sans" pitchFamily="34" charset="-120"/>
              </a:rPr>
              <a:t>Preference testing between design alternatives</a:t>
            </a:r>
            <a:endParaRPr lang="en-US" sz="950" dirty="0"/>
          </a:p>
        </p:txBody>
      </p:sp>
      <p:sp>
        <p:nvSpPr>
          <p:cNvPr id="31" name="Text 29"/>
          <p:cNvSpPr/>
          <p:nvPr/>
        </p:nvSpPr>
        <p:spPr>
          <a:xfrm>
            <a:off x="7473315" y="4542353"/>
            <a:ext cx="1543050" cy="192881"/>
          </a:xfrm>
          <a:prstGeom prst="rect">
            <a:avLst/>
          </a:prstGeom>
          <a:noFill/>
          <a:ln/>
        </p:spPr>
        <p:txBody>
          <a:bodyPr wrap="none" lIns="0" tIns="0" rIns="0" bIns="0" rtlCol="0" anchor="t"/>
          <a:lstStyle/>
          <a:p>
            <a:pPr algn="l" indent="0" marL="0">
              <a:lnSpc>
                <a:spcPts val="1500"/>
              </a:lnSpc>
              <a:buNone/>
            </a:pPr>
            <a:r>
              <a:rPr lang="en-US" sz="1200" dirty="0">
                <a:solidFill>
                  <a:srgbClr val="272D45"/>
                </a:solidFill>
                <a:latin typeface="Kanit Light" pitchFamily="34" charset="0"/>
                <a:ea typeface="Kanit Light" pitchFamily="34" charset="-122"/>
                <a:cs typeface="Kanit Light" pitchFamily="34" charset="-120"/>
              </a:rPr>
              <a:t>Quantitative Metrics</a:t>
            </a:r>
            <a:endParaRPr lang="en-US" sz="1200" dirty="0"/>
          </a:p>
        </p:txBody>
      </p:sp>
      <p:sp>
        <p:nvSpPr>
          <p:cNvPr id="32" name="Text 30"/>
          <p:cNvSpPr/>
          <p:nvPr/>
        </p:nvSpPr>
        <p:spPr>
          <a:xfrm>
            <a:off x="7473315" y="4858583"/>
            <a:ext cx="6592610" cy="197525"/>
          </a:xfrm>
          <a:prstGeom prst="rect">
            <a:avLst/>
          </a:prstGeom>
          <a:noFill/>
          <a:ln/>
        </p:spPr>
        <p:txBody>
          <a:bodyPr wrap="none" lIns="0" tIns="0" rIns="0" bIns="0" rtlCol="0" anchor="t"/>
          <a:lstStyle/>
          <a:p>
            <a:pPr algn="l" marL="342900" indent="-342900">
              <a:lnSpc>
                <a:spcPts val="1550"/>
              </a:lnSpc>
              <a:buSzPct val="100000"/>
              <a:buChar char="•"/>
            </a:pPr>
            <a:r>
              <a:rPr lang="en-US" sz="950" dirty="0">
                <a:solidFill>
                  <a:srgbClr val="2C3249"/>
                </a:solidFill>
                <a:latin typeface="Martel Sans" pitchFamily="34" charset="0"/>
                <a:ea typeface="Martel Sans" pitchFamily="34" charset="-122"/>
                <a:cs typeface="Martel Sans" pitchFamily="34" charset="-120"/>
              </a:rPr>
              <a:t>Task completion rates and success paths</a:t>
            </a:r>
            <a:endParaRPr lang="en-US" sz="950" dirty="0"/>
          </a:p>
        </p:txBody>
      </p:sp>
      <p:sp>
        <p:nvSpPr>
          <p:cNvPr id="33" name="Text 31"/>
          <p:cNvSpPr/>
          <p:nvPr/>
        </p:nvSpPr>
        <p:spPr>
          <a:xfrm>
            <a:off x="7473315" y="5099209"/>
            <a:ext cx="6592610" cy="197525"/>
          </a:xfrm>
          <a:prstGeom prst="rect">
            <a:avLst/>
          </a:prstGeom>
          <a:noFill/>
          <a:ln/>
        </p:spPr>
        <p:txBody>
          <a:bodyPr wrap="none" lIns="0" tIns="0" rIns="0" bIns="0" rtlCol="0" anchor="t"/>
          <a:lstStyle/>
          <a:p>
            <a:pPr algn="l" marL="342900" indent="-342900">
              <a:lnSpc>
                <a:spcPts val="1550"/>
              </a:lnSpc>
              <a:buSzPct val="100000"/>
              <a:buChar char="•"/>
            </a:pPr>
            <a:r>
              <a:rPr lang="en-US" sz="950" dirty="0">
                <a:solidFill>
                  <a:srgbClr val="2C3249"/>
                </a:solidFill>
                <a:latin typeface="Martel Sans" pitchFamily="34" charset="0"/>
                <a:ea typeface="Martel Sans" pitchFamily="34" charset="-122"/>
                <a:cs typeface="Martel Sans" pitchFamily="34" charset="-120"/>
              </a:rPr>
              <a:t>Time-on-task for critical workflows</a:t>
            </a:r>
            <a:endParaRPr lang="en-US" sz="950" dirty="0"/>
          </a:p>
        </p:txBody>
      </p:sp>
      <p:sp>
        <p:nvSpPr>
          <p:cNvPr id="34" name="Text 32"/>
          <p:cNvSpPr/>
          <p:nvPr/>
        </p:nvSpPr>
        <p:spPr>
          <a:xfrm>
            <a:off x="7473315" y="5339834"/>
            <a:ext cx="6592610" cy="197525"/>
          </a:xfrm>
          <a:prstGeom prst="rect">
            <a:avLst/>
          </a:prstGeom>
          <a:noFill/>
          <a:ln/>
        </p:spPr>
        <p:txBody>
          <a:bodyPr wrap="none" lIns="0" tIns="0" rIns="0" bIns="0" rtlCol="0" anchor="t"/>
          <a:lstStyle/>
          <a:p>
            <a:pPr algn="l" marL="342900" indent="-342900">
              <a:lnSpc>
                <a:spcPts val="1550"/>
              </a:lnSpc>
              <a:buSzPct val="100000"/>
              <a:buChar char="•"/>
            </a:pPr>
            <a:r>
              <a:rPr lang="en-US" sz="950" dirty="0">
                <a:solidFill>
                  <a:srgbClr val="2C3249"/>
                </a:solidFill>
                <a:latin typeface="Martel Sans" pitchFamily="34" charset="0"/>
                <a:ea typeface="Martel Sans" pitchFamily="34" charset="-122"/>
                <a:cs typeface="Martel Sans" pitchFamily="34" charset="-120"/>
              </a:rPr>
              <a:t>Error frequency and recovery patterns</a:t>
            </a:r>
            <a:endParaRPr lang="en-US" sz="950" dirty="0"/>
          </a:p>
        </p:txBody>
      </p:sp>
      <p:sp>
        <p:nvSpPr>
          <p:cNvPr id="35" name="Text 33"/>
          <p:cNvSpPr/>
          <p:nvPr/>
        </p:nvSpPr>
        <p:spPr>
          <a:xfrm>
            <a:off x="7473315" y="5580459"/>
            <a:ext cx="6592610" cy="197525"/>
          </a:xfrm>
          <a:prstGeom prst="rect">
            <a:avLst/>
          </a:prstGeom>
          <a:noFill/>
          <a:ln/>
        </p:spPr>
        <p:txBody>
          <a:bodyPr wrap="none" lIns="0" tIns="0" rIns="0" bIns="0" rtlCol="0" anchor="t"/>
          <a:lstStyle/>
          <a:p>
            <a:pPr algn="l" marL="342900" indent="-342900">
              <a:lnSpc>
                <a:spcPts val="1550"/>
              </a:lnSpc>
              <a:buSzPct val="100000"/>
              <a:buChar char="•"/>
            </a:pPr>
            <a:r>
              <a:rPr lang="en-US" sz="950" dirty="0">
                <a:solidFill>
                  <a:srgbClr val="2C3249"/>
                </a:solidFill>
                <a:latin typeface="Martel Sans" pitchFamily="34" charset="0"/>
                <a:ea typeface="Martel Sans" pitchFamily="34" charset="-122"/>
                <a:cs typeface="Martel Sans" pitchFamily="34" charset="-120"/>
              </a:rPr>
              <a:t>System Usability Scale (SUS) scores</a:t>
            </a:r>
            <a:endParaRPr lang="en-US" sz="950" dirty="0"/>
          </a:p>
        </p:txBody>
      </p:sp>
      <p:sp>
        <p:nvSpPr>
          <p:cNvPr id="36" name="Text 34"/>
          <p:cNvSpPr/>
          <p:nvPr/>
        </p:nvSpPr>
        <p:spPr>
          <a:xfrm>
            <a:off x="2009061" y="6762274"/>
            <a:ext cx="1518285" cy="308610"/>
          </a:xfrm>
          <a:prstGeom prst="rect">
            <a:avLst/>
          </a:prstGeom>
          <a:noFill/>
          <a:ln/>
        </p:spPr>
        <p:txBody>
          <a:bodyPr wrap="none" lIns="0" tIns="0" rIns="0" bIns="0" rtlCol="0" anchor="t"/>
          <a:lstStyle/>
          <a:p>
            <a:pPr algn="ctr" indent="0" marL="0">
              <a:lnSpc>
                <a:spcPts val="2400"/>
              </a:lnSpc>
              <a:buNone/>
            </a:pPr>
            <a:r>
              <a:rPr lang="en-US" sz="2400" dirty="0">
                <a:solidFill>
                  <a:srgbClr val="2C3249"/>
                </a:solidFill>
                <a:latin typeface="Kanit Light" pitchFamily="34" charset="0"/>
                <a:ea typeface="Kanit Light" pitchFamily="34" charset="-122"/>
                <a:cs typeface="Kanit Light" pitchFamily="34" charset="-120"/>
              </a:rPr>
              <a:t>89%</a:t>
            </a:r>
            <a:endParaRPr lang="en-US" sz="2400" dirty="0"/>
          </a:p>
        </p:txBody>
      </p:sp>
      <p:pic>
        <p:nvPicPr>
          <p:cNvPr id="37" name="Image 0" descr="preencoded.png">    </p:cNvPr>
          <p:cNvPicPr>
            <a:picLocks noChangeAspect="1"/>
          </p:cNvPicPr>
          <p:nvPr/>
        </p:nvPicPr>
        <p:blipFill>
          <a:blip r:embed="rId1"/>
          <a:stretch>
            <a:fillRect/>
          </a:stretch>
        </p:blipFill>
        <p:spPr>
          <a:xfrm>
            <a:off x="1842492" y="5990749"/>
            <a:ext cx="1851660" cy="1851660"/>
          </a:xfrm>
          <a:prstGeom prst="rect">
            <a:avLst/>
          </a:prstGeom>
        </p:spPr>
      </p:pic>
      <p:sp>
        <p:nvSpPr>
          <p:cNvPr id="38" name="Text 35"/>
          <p:cNvSpPr/>
          <p:nvPr/>
        </p:nvSpPr>
        <p:spPr>
          <a:xfrm>
            <a:off x="1996797" y="7996595"/>
            <a:ext cx="1543050" cy="192881"/>
          </a:xfrm>
          <a:prstGeom prst="rect">
            <a:avLst/>
          </a:prstGeom>
          <a:noFill/>
          <a:ln/>
        </p:spPr>
        <p:txBody>
          <a:bodyPr wrap="none" lIns="0" tIns="0" rIns="0" bIns="0" rtlCol="0" anchor="t"/>
          <a:lstStyle/>
          <a:p>
            <a:pPr algn="ctr" indent="0" marL="0">
              <a:lnSpc>
                <a:spcPts val="1500"/>
              </a:lnSpc>
              <a:buNone/>
            </a:pPr>
            <a:r>
              <a:rPr lang="en-US" sz="1200" dirty="0">
                <a:solidFill>
                  <a:srgbClr val="2C3249"/>
                </a:solidFill>
                <a:latin typeface="Kanit Light" pitchFamily="34" charset="0"/>
                <a:ea typeface="Kanit Light" pitchFamily="34" charset="-122"/>
                <a:cs typeface="Kanit Light" pitchFamily="34" charset="-120"/>
              </a:rPr>
              <a:t>Task Success Rate</a:t>
            </a:r>
            <a:endParaRPr lang="en-US" sz="1200" dirty="0"/>
          </a:p>
        </p:txBody>
      </p:sp>
      <p:sp>
        <p:nvSpPr>
          <p:cNvPr id="39" name="Text 36"/>
          <p:cNvSpPr/>
          <p:nvPr/>
        </p:nvSpPr>
        <p:spPr>
          <a:xfrm>
            <a:off x="572095" y="8263533"/>
            <a:ext cx="4392454" cy="197525"/>
          </a:xfrm>
          <a:prstGeom prst="rect">
            <a:avLst/>
          </a:prstGeom>
          <a:noFill/>
          <a:ln/>
        </p:spPr>
        <p:txBody>
          <a:bodyPr wrap="none" lIns="0" tIns="0" rIns="0" bIns="0" rtlCol="0" anchor="t"/>
          <a:lstStyle/>
          <a:p>
            <a:pPr algn="ctr" indent="0" marL="0">
              <a:lnSpc>
                <a:spcPts val="1550"/>
              </a:lnSpc>
              <a:buNone/>
            </a:pPr>
            <a:r>
              <a:rPr lang="en-US" sz="950" dirty="0">
                <a:solidFill>
                  <a:srgbClr val="2C3249"/>
                </a:solidFill>
                <a:latin typeface="Martel Sans" pitchFamily="34" charset="0"/>
                <a:ea typeface="Martel Sans" pitchFamily="34" charset="-122"/>
                <a:cs typeface="Martel Sans" pitchFamily="34" charset="-120"/>
              </a:rPr>
              <a:t>Initial prototype testing</a:t>
            </a:r>
            <a:endParaRPr lang="en-US" sz="950" dirty="0"/>
          </a:p>
        </p:txBody>
      </p:sp>
      <p:sp>
        <p:nvSpPr>
          <p:cNvPr id="40" name="Text 37"/>
          <p:cNvSpPr/>
          <p:nvPr/>
        </p:nvSpPr>
        <p:spPr>
          <a:xfrm>
            <a:off x="6555819" y="6762274"/>
            <a:ext cx="1518285" cy="308610"/>
          </a:xfrm>
          <a:prstGeom prst="rect">
            <a:avLst/>
          </a:prstGeom>
          <a:noFill/>
          <a:ln/>
        </p:spPr>
        <p:txBody>
          <a:bodyPr wrap="none" lIns="0" tIns="0" rIns="0" bIns="0" rtlCol="0" anchor="t"/>
          <a:lstStyle/>
          <a:p>
            <a:pPr algn="ctr" indent="0" marL="0">
              <a:lnSpc>
                <a:spcPts val="2400"/>
              </a:lnSpc>
              <a:buNone/>
            </a:pPr>
            <a:r>
              <a:rPr lang="en-US" sz="2400" dirty="0">
                <a:solidFill>
                  <a:srgbClr val="2C3249"/>
                </a:solidFill>
                <a:latin typeface="Kanit Light" pitchFamily="34" charset="0"/>
                <a:ea typeface="Kanit Light" pitchFamily="34" charset="-122"/>
                <a:cs typeface="Kanit Light" pitchFamily="34" charset="-120"/>
              </a:rPr>
              <a:t>96%</a:t>
            </a:r>
            <a:endParaRPr lang="en-US" sz="2400" dirty="0"/>
          </a:p>
        </p:txBody>
      </p:sp>
      <p:pic>
        <p:nvPicPr>
          <p:cNvPr id="41" name="Image 1" descr="preencoded.png">    </p:cNvPr>
          <p:cNvPicPr>
            <a:picLocks noChangeAspect="1"/>
          </p:cNvPicPr>
          <p:nvPr/>
        </p:nvPicPr>
        <p:blipFill>
          <a:blip r:embed="rId2"/>
          <a:stretch>
            <a:fillRect/>
          </a:stretch>
        </p:blipFill>
        <p:spPr>
          <a:xfrm>
            <a:off x="6389251" y="5990749"/>
            <a:ext cx="1851660" cy="1851660"/>
          </a:xfrm>
          <a:prstGeom prst="rect">
            <a:avLst/>
          </a:prstGeom>
        </p:spPr>
      </p:pic>
      <p:sp>
        <p:nvSpPr>
          <p:cNvPr id="42" name="Text 38"/>
          <p:cNvSpPr/>
          <p:nvPr/>
        </p:nvSpPr>
        <p:spPr>
          <a:xfrm>
            <a:off x="6543556" y="7996595"/>
            <a:ext cx="1543050" cy="192881"/>
          </a:xfrm>
          <a:prstGeom prst="rect">
            <a:avLst/>
          </a:prstGeom>
          <a:noFill/>
          <a:ln/>
        </p:spPr>
        <p:txBody>
          <a:bodyPr wrap="none" lIns="0" tIns="0" rIns="0" bIns="0" rtlCol="0" anchor="t"/>
          <a:lstStyle/>
          <a:p>
            <a:pPr algn="ctr" indent="0" marL="0">
              <a:lnSpc>
                <a:spcPts val="1500"/>
              </a:lnSpc>
              <a:buNone/>
            </a:pPr>
            <a:r>
              <a:rPr lang="en-US" sz="1200" dirty="0">
                <a:solidFill>
                  <a:srgbClr val="2C3249"/>
                </a:solidFill>
                <a:latin typeface="Kanit Light" pitchFamily="34" charset="0"/>
                <a:ea typeface="Kanit Light" pitchFamily="34" charset="-122"/>
                <a:cs typeface="Kanit Light" pitchFamily="34" charset="-120"/>
              </a:rPr>
              <a:t>Task Success Rate</a:t>
            </a:r>
            <a:endParaRPr lang="en-US" sz="1200" dirty="0"/>
          </a:p>
        </p:txBody>
      </p:sp>
      <p:sp>
        <p:nvSpPr>
          <p:cNvPr id="43" name="Text 39"/>
          <p:cNvSpPr/>
          <p:nvPr/>
        </p:nvSpPr>
        <p:spPr>
          <a:xfrm>
            <a:off x="5118854" y="8263533"/>
            <a:ext cx="4392573" cy="197525"/>
          </a:xfrm>
          <a:prstGeom prst="rect">
            <a:avLst/>
          </a:prstGeom>
          <a:noFill/>
          <a:ln/>
        </p:spPr>
        <p:txBody>
          <a:bodyPr wrap="none" lIns="0" tIns="0" rIns="0" bIns="0" rtlCol="0" anchor="t"/>
          <a:lstStyle/>
          <a:p>
            <a:pPr algn="ctr" indent="0" marL="0">
              <a:lnSpc>
                <a:spcPts val="1550"/>
              </a:lnSpc>
              <a:buNone/>
            </a:pPr>
            <a:r>
              <a:rPr lang="en-US" sz="950" dirty="0">
                <a:solidFill>
                  <a:srgbClr val="2C3249"/>
                </a:solidFill>
                <a:latin typeface="Martel Sans" pitchFamily="34" charset="0"/>
                <a:ea typeface="Martel Sans" pitchFamily="34" charset="-122"/>
                <a:cs typeface="Martel Sans" pitchFamily="34" charset="-120"/>
              </a:rPr>
              <a:t>After refinement</a:t>
            </a:r>
            <a:endParaRPr lang="en-US" sz="950" dirty="0"/>
          </a:p>
        </p:txBody>
      </p:sp>
      <p:sp>
        <p:nvSpPr>
          <p:cNvPr id="44" name="Text 40"/>
          <p:cNvSpPr/>
          <p:nvPr/>
        </p:nvSpPr>
        <p:spPr>
          <a:xfrm>
            <a:off x="11102697" y="6762274"/>
            <a:ext cx="1518285" cy="308610"/>
          </a:xfrm>
          <a:prstGeom prst="rect">
            <a:avLst/>
          </a:prstGeom>
          <a:noFill/>
          <a:ln/>
        </p:spPr>
        <p:txBody>
          <a:bodyPr wrap="none" lIns="0" tIns="0" rIns="0" bIns="0" rtlCol="0" anchor="t"/>
          <a:lstStyle/>
          <a:p>
            <a:pPr algn="ctr" indent="0" marL="0">
              <a:lnSpc>
                <a:spcPts val="2400"/>
              </a:lnSpc>
              <a:buNone/>
            </a:pPr>
            <a:r>
              <a:rPr lang="en-US" sz="2400" dirty="0">
                <a:solidFill>
                  <a:srgbClr val="2C3249"/>
                </a:solidFill>
                <a:latin typeface="Kanit Light" pitchFamily="34" charset="0"/>
                <a:ea typeface="Kanit Light" pitchFamily="34" charset="-122"/>
                <a:cs typeface="Kanit Light" pitchFamily="34" charset="-120"/>
              </a:rPr>
              <a:t>82</a:t>
            </a:r>
            <a:endParaRPr lang="en-US" sz="2400" dirty="0"/>
          </a:p>
        </p:txBody>
      </p:sp>
      <p:pic>
        <p:nvPicPr>
          <p:cNvPr id="45" name="Image 2" descr="preencoded.png">    </p:cNvPr>
          <p:cNvPicPr>
            <a:picLocks noChangeAspect="1"/>
          </p:cNvPicPr>
          <p:nvPr/>
        </p:nvPicPr>
        <p:blipFill>
          <a:blip r:embed="rId3"/>
          <a:stretch>
            <a:fillRect/>
          </a:stretch>
        </p:blipFill>
        <p:spPr>
          <a:xfrm>
            <a:off x="10936129" y="5990749"/>
            <a:ext cx="1851660" cy="1851660"/>
          </a:xfrm>
          <a:prstGeom prst="rect">
            <a:avLst/>
          </a:prstGeom>
        </p:spPr>
      </p:pic>
      <p:sp>
        <p:nvSpPr>
          <p:cNvPr id="46" name="Text 41"/>
          <p:cNvSpPr/>
          <p:nvPr/>
        </p:nvSpPr>
        <p:spPr>
          <a:xfrm>
            <a:off x="11090434" y="7996595"/>
            <a:ext cx="1543050" cy="192881"/>
          </a:xfrm>
          <a:prstGeom prst="rect">
            <a:avLst/>
          </a:prstGeom>
          <a:noFill/>
          <a:ln/>
        </p:spPr>
        <p:txBody>
          <a:bodyPr wrap="none" lIns="0" tIns="0" rIns="0" bIns="0" rtlCol="0" anchor="t"/>
          <a:lstStyle/>
          <a:p>
            <a:pPr algn="ctr" indent="0" marL="0">
              <a:lnSpc>
                <a:spcPts val="1500"/>
              </a:lnSpc>
              <a:buNone/>
            </a:pPr>
            <a:r>
              <a:rPr lang="en-US" sz="1200" dirty="0">
                <a:solidFill>
                  <a:srgbClr val="2C3249"/>
                </a:solidFill>
                <a:latin typeface="Kanit Light" pitchFamily="34" charset="0"/>
                <a:ea typeface="Kanit Light" pitchFamily="34" charset="-122"/>
                <a:cs typeface="Kanit Light" pitchFamily="34" charset="-120"/>
              </a:rPr>
              <a:t>SUS Score</a:t>
            </a:r>
            <a:endParaRPr lang="en-US" sz="1200" dirty="0"/>
          </a:p>
        </p:txBody>
      </p:sp>
      <p:sp>
        <p:nvSpPr>
          <p:cNvPr id="47" name="Text 42"/>
          <p:cNvSpPr/>
          <p:nvPr/>
        </p:nvSpPr>
        <p:spPr>
          <a:xfrm>
            <a:off x="9665732" y="8263533"/>
            <a:ext cx="4392573" cy="197525"/>
          </a:xfrm>
          <a:prstGeom prst="rect">
            <a:avLst/>
          </a:prstGeom>
          <a:noFill/>
          <a:ln/>
        </p:spPr>
        <p:txBody>
          <a:bodyPr wrap="none" lIns="0" tIns="0" rIns="0" bIns="0" rtlCol="0" anchor="t"/>
          <a:lstStyle/>
          <a:p>
            <a:pPr algn="ctr" indent="0" marL="0">
              <a:lnSpc>
                <a:spcPts val="1550"/>
              </a:lnSpc>
              <a:buNone/>
            </a:pPr>
            <a:r>
              <a:rPr lang="en-US" sz="950" dirty="0">
                <a:solidFill>
                  <a:srgbClr val="2C3249"/>
                </a:solidFill>
                <a:latin typeface="Martel Sans" pitchFamily="34" charset="0"/>
                <a:ea typeface="Martel Sans" pitchFamily="34" charset="-122"/>
                <a:cs typeface="Martel Sans" pitchFamily="34" charset="-120"/>
              </a:rPr>
              <a:t>Exceeding industry average</a:t>
            </a:r>
            <a:endParaRPr lang="en-US" sz="950" dirty="0"/>
          </a:p>
        </p:txBody>
      </p:sp>
      <p:sp>
        <p:nvSpPr>
          <p:cNvPr id="48" name="Text 43"/>
          <p:cNvSpPr/>
          <p:nvPr/>
        </p:nvSpPr>
        <p:spPr>
          <a:xfrm>
            <a:off x="757238" y="8738711"/>
            <a:ext cx="13301067" cy="197525"/>
          </a:xfrm>
          <a:prstGeom prst="rect">
            <a:avLst/>
          </a:prstGeom>
          <a:noFill/>
          <a:ln/>
        </p:spPr>
        <p:txBody>
          <a:bodyPr wrap="none" lIns="0" tIns="0" rIns="0" bIns="0" rtlCol="0" anchor="t"/>
          <a:lstStyle/>
          <a:p>
            <a:pPr algn="l" indent="0" marL="0">
              <a:lnSpc>
                <a:spcPts val="1550"/>
              </a:lnSpc>
              <a:buNone/>
            </a:pPr>
            <a:r>
              <a:rPr lang="en-US" sz="950" i="1" dirty="0">
                <a:solidFill>
                  <a:srgbClr val="2C3249"/>
                </a:solidFill>
                <a:latin typeface="Martel Sans" pitchFamily="34" charset="0"/>
                <a:ea typeface="Martel Sans" pitchFamily="34" charset="-122"/>
                <a:cs typeface="Martel Sans" pitchFamily="34" charset="-120"/>
              </a:rPr>
              <a:t>"The testing phase transformed our good solution into a great one. User feedback revealed blind spots we never would have discovered internally, leading to critical improvements that elevated the entire experience."</a:t>
            </a:r>
            <a:endParaRPr lang="en-US" sz="950" dirty="0"/>
          </a:p>
        </p:txBody>
      </p:sp>
      <p:sp>
        <p:nvSpPr>
          <p:cNvPr id="49" name="Shape 44"/>
          <p:cNvSpPr/>
          <p:nvPr/>
        </p:nvSpPr>
        <p:spPr>
          <a:xfrm>
            <a:off x="572095" y="8599884"/>
            <a:ext cx="15240" cy="475178"/>
          </a:xfrm>
          <a:prstGeom prst="rect">
            <a:avLst/>
          </a:prstGeom>
          <a:solidFill>
            <a:srgbClr val="437066"/>
          </a:solidFill>
          <a:ln/>
        </p:spPr>
      </p:sp>
      <p:sp>
        <p:nvSpPr>
          <p:cNvPr id="50" name="Text 45"/>
          <p:cNvSpPr/>
          <p:nvPr/>
        </p:nvSpPr>
        <p:spPr>
          <a:xfrm>
            <a:off x="572095" y="9260205"/>
            <a:ext cx="2123123" cy="231338"/>
          </a:xfrm>
          <a:prstGeom prst="rect">
            <a:avLst/>
          </a:prstGeom>
          <a:noFill/>
          <a:ln/>
        </p:spPr>
        <p:txBody>
          <a:bodyPr wrap="none" lIns="0" tIns="0" rIns="0" bIns="0" rtlCol="0" anchor="t"/>
          <a:lstStyle/>
          <a:p>
            <a:pPr algn="l" indent="0" marL="0">
              <a:lnSpc>
                <a:spcPts val="1800"/>
              </a:lnSpc>
              <a:buNone/>
            </a:pPr>
            <a:r>
              <a:rPr lang="en-US" sz="1450" dirty="0">
                <a:solidFill>
                  <a:srgbClr val="272D45"/>
                </a:solidFill>
                <a:latin typeface="Kanit Light" pitchFamily="34" charset="0"/>
                <a:ea typeface="Kanit Light" pitchFamily="34" charset="-122"/>
                <a:cs typeface="Kanit Light" pitchFamily="34" charset="-120"/>
              </a:rPr>
              <a:t>Critical Refinements Made</a:t>
            </a:r>
            <a:endParaRPr lang="en-US" sz="1450" dirty="0"/>
          </a:p>
        </p:txBody>
      </p:sp>
      <p:sp>
        <p:nvSpPr>
          <p:cNvPr id="51" name="Text 46"/>
          <p:cNvSpPr/>
          <p:nvPr/>
        </p:nvSpPr>
        <p:spPr>
          <a:xfrm>
            <a:off x="572095" y="9676686"/>
            <a:ext cx="13486209" cy="395049"/>
          </a:xfrm>
          <a:prstGeom prst="rect">
            <a:avLst/>
          </a:prstGeom>
          <a:noFill/>
          <a:ln/>
        </p:spPr>
        <p:txBody>
          <a:bodyPr wrap="square" lIns="0" tIns="0" rIns="0" bIns="0" rtlCol="0" anchor="t"/>
          <a:lstStyle/>
          <a:p>
            <a:pPr algn="l" indent="0" marL="0">
              <a:lnSpc>
                <a:spcPts val="1550"/>
              </a:lnSpc>
              <a:buNone/>
            </a:pPr>
            <a:r>
              <a:rPr lang="en-US" sz="950" dirty="0">
                <a:solidFill>
                  <a:srgbClr val="2C3249"/>
                </a:solidFill>
                <a:latin typeface="Martel Sans" pitchFamily="34" charset="0"/>
                <a:ea typeface="Martel Sans" pitchFamily="34" charset="-122"/>
                <a:cs typeface="Martel Sans" pitchFamily="34" charset="-120"/>
              </a:rPr>
              <a:t>Based on testing insights, we simplified the onboarding flow from 7 steps to 3, reorganized the navigation to surface the most-used features, and added contextual help that reduced support needs by 45%. We also enhanced mobile responsiveness after discovering 40% of users accessed the platform from tablets and smartphones more frequently than anticipated.</a:t>
            </a:r>
            <a:endParaRPr lang="en-US" sz="9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572095" y="339447"/>
            <a:ext cx="9029343" cy="385763"/>
          </a:xfrm>
          <a:prstGeom prst="rect">
            <a:avLst/>
          </a:prstGeom>
          <a:noFill/>
          <a:ln/>
        </p:spPr>
        <p:txBody>
          <a:bodyPr wrap="none" lIns="0" tIns="0" rIns="0" bIns="0" rtlCol="0" anchor="t"/>
          <a:lstStyle/>
          <a:p>
            <a:pPr algn="l" indent="0" marL="0">
              <a:lnSpc>
                <a:spcPts val="3000"/>
              </a:lnSpc>
              <a:buNone/>
            </a:pPr>
            <a:r>
              <a:rPr lang="en-US" sz="2400" dirty="0">
                <a:solidFill>
                  <a:srgbClr val="272D45"/>
                </a:solidFill>
                <a:latin typeface="Kanit Light" pitchFamily="34" charset="0"/>
                <a:ea typeface="Kanit Light" pitchFamily="34" charset="-122"/>
                <a:cs typeface="Kanit Light" pitchFamily="34" charset="-120"/>
              </a:rPr>
              <a:t>Implementation Strategy: Rollout Plan and Resource Requirements</a:t>
            </a:r>
            <a:endParaRPr lang="en-US" sz="2400" dirty="0"/>
          </a:p>
        </p:txBody>
      </p:sp>
      <p:sp>
        <p:nvSpPr>
          <p:cNvPr id="3" name="Text 1"/>
          <p:cNvSpPr/>
          <p:nvPr/>
        </p:nvSpPr>
        <p:spPr>
          <a:xfrm>
            <a:off x="572095" y="972026"/>
            <a:ext cx="13486209" cy="395049"/>
          </a:xfrm>
          <a:prstGeom prst="rect">
            <a:avLst/>
          </a:prstGeom>
          <a:noFill/>
          <a:ln/>
        </p:spPr>
        <p:txBody>
          <a:bodyPr wrap="square" lIns="0" tIns="0" rIns="0" bIns="0" rtlCol="0" anchor="t"/>
          <a:lstStyle/>
          <a:p>
            <a:pPr algn="l" indent="0" marL="0">
              <a:lnSpc>
                <a:spcPts val="1550"/>
              </a:lnSpc>
              <a:buNone/>
            </a:pPr>
            <a:r>
              <a:rPr lang="en-US" sz="950" dirty="0">
                <a:solidFill>
                  <a:srgbClr val="2C3249"/>
                </a:solidFill>
                <a:latin typeface="Martel Sans" pitchFamily="34" charset="0"/>
                <a:ea typeface="Martel Sans" pitchFamily="34" charset="-122"/>
                <a:cs typeface="Martel Sans" pitchFamily="34" charset="-120"/>
              </a:rPr>
              <a:t>With validated designs in hand, we developed a comprehensive implementation strategy balancing speed to market with risk mitigation. Our phased rollout approach enabled iterative learning while building organizational confidence and user adoption.</a:t>
            </a:r>
            <a:endParaRPr lang="en-US" sz="950" dirty="0"/>
          </a:p>
        </p:txBody>
      </p:sp>
      <p:pic>
        <p:nvPicPr>
          <p:cNvPr id="4" name="Image 0" descr="preencoded.png">    </p:cNvPr>
          <p:cNvPicPr>
            <a:picLocks noChangeAspect="1"/>
          </p:cNvPicPr>
          <p:nvPr/>
        </p:nvPicPr>
        <p:blipFill>
          <a:blip r:embed="rId1"/>
          <a:stretch>
            <a:fillRect/>
          </a:stretch>
        </p:blipFill>
        <p:spPr>
          <a:xfrm>
            <a:off x="572095" y="1505903"/>
            <a:ext cx="4495324" cy="493752"/>
          </a:xfrm>
          <a:prstGeom prst="rect">
            <a:avLst/>
          </a:prstGeom>
        </p:spPr>
      </p:pic>
      <p:sp>
        <p:nvSpPr>
          <p:cNvPr id="5" name="Text 2"/>
          <p:cNvSpPr/>
          <p:nvPr/>
        </p:nvSpPr>
        <p:spPr>
          <a:xfrm>
            <a:off x="695444" y="2123003"/>
            <a:ext cx="1543050" cy="192881"/>
          </a:xfrm>
          <a:prstGeom prst="rect">
            <a:avLst/>
          </a:prstGeom>
          <a:noFill/>
          <a:ln/>
        </p:spPr>
        <p:txBody>
          <a:bodyPr wrap="none" lIns="0" tIns="0" rIns="0" bIns="0" rtlCol="0" anchor="t"/>
          <a:lstStyle/>
          <a:p>
            <a:pPr algn="l" indent="0" marL="0">
              <a:lnSpc>
                <a:spcPts val="1500"/>
              </a:lnSpc>
              <a:buNone/>
            </a:pPr>
            <a:r>
              <a:rPr lang="en-US" sz="1200" dirty="0">
                <a:solidFill>
                  <a:srgbClr val="2C3249"/>
                </a:solidFill>
                <a:latin typeface="Kanit Light" pitchFamily="34" charset="0"/>
                <a:ea typeface="Kanit Light" pitchFamily="34" charset="-122"/>
                <a:cs typeface="Kanit Light" pitchFamily="34" charset="-120"/>
              </a:rPr>
              <a:t>Development</a:t>
            </a:r>
            <a:endParaRPr lang="en-US" sz="1200" dirty="0"/>
          </a:p>
        </p:txBody>
      </p:sp>
      <p:sp>
        <p:nvSpPr>
          <p:cNvPr id="6" name="Text 3"/>
          <p:cNvSpPr/>
          <p:nvPr/>
        </p:nvSpPr>
        <p:spPr>
          <a:xfrm>
            <a:off x="695444" y="2389942"/>
            <a:ext cx="4248626" cy="395049"/>
          </a:xfrm>
          <a:prstGeom prst="rect">
            <a:avLst/>
          </a:prstGeom>
          <a:noFill/>
          <a:ln/>
        </p:spPr>
        <p:txBody>
          <a:bodyPr wrap="square" lIns="0" tIns="0" rIns="0" bIns="0" rtlCol="0" anchor="t"/>
          <a:lstStyle/>
          <a:p>
            <a:pPr algn="l" indent="0" marL="0">
              <a:lnSpc>
                <a:spcPts val="1550"/>
              </a:lnSpc>
              <a:buNone/>
            </a:pPr>
            <a:r>
              <a:rPr lang="en-US" sz="950" dirty="0">
                <a:solidFill>
                  <a:srgbClr val="2C3249"/>
                </a:solidFill>
                <a:latin typeface="Martel Sans" pitchFamily="34" charset="0"/>
                <a:ea typeface="Martel Sans" pitchFamily="34" charset="-122"/>
                <a:cs typeface="Martel Sans" pitchFamily="34" charset="-120"/>
              </a:rPr>
              <a:t>6 weeks of agile sprints building core features with continuous quality assurance and integration testing.</a:t>
            </a:r>
            <a:endParaRPr lang="en-US" sz="950" dirty="0"/>
          </a:p>
        </p:txBody>
      </p:sp>
      <p:pic>
        <p:nvPicPr>
          <p:cNvPr id="7" name="Image 1" descr="preencoded.png">    </p:cNvPr>
          <p:cNvPicPr>
            <a:picLocks noChangeAspect="1"/>
          </p:cNvPicPr>
          <p:nvPr/>
        </p:nvPicPr>
        <p:blipFill>
          <a:blip r:embed="rId2"/>
          <a:stretch>
            <a:fillRect/>
          </a:stretch>
        </p:blipFill>
        <p:spPr>
          <a:xfrm>
            <a:off x="5067419" y="1505903"/>
            <a:ext cx="4495443" cy="493752"/>
          </a:xfrm>
          <a:prstGeom prst="rect">
            <a:avLst/>
          </a:prstGeom>
        </p:spPr>
      </p:pic>
      <p:sp>
        <p:nvSpPr>
          <p:cNvPr id="8" name="Text 4"/>
          <p:cNvSpPr/>
          <p:nvPr/>
        </p:nvSpPr>
        <p:spPr>
          <a:xfrm>
            <a:off x="5190768" y="2123003"/>
            <a:ext cx="1543050" cy="192881"/>
          </a:xfrm>
          <a:prstGeom prst="rect">
            <a:avLst/>
          </a:prstGeom>
          <a:noFill/>
          <a:ln/>
        </p:spPr>
        <p:txBody>
          <a:bodyPr wrap="none" lIns="0" tIns="0" rIns="0" bIns="0" rtlCol="0" anchor="t"/>
          <a:lstStyle/>
          <a:p>
            <a:pPr algn="l" indent="0" marL="0">
              <a:lnSpc>
                <a:spcPts val="1500"/>
              </a:lnSpc>
              <a:buNone/>
            </a:pPr>
            <a:r>
              <a:rPr lang="en-US" sz="1200" dirty="0">
                <a:solidFill>
                  <a:srgbClr val="2C3249"/>
                </a:solidFill>
                <a:latin typeface="Kanit Light" pitchFamily="34" charset="0"/>
                <a:ea typeface="Kanit Light" pitchFamily="34" charset="-122"/>
                <a:cs typeface="Kanit Light" pitchFamily="34" charset="-120"/>
              </a:rPr>
              <a:t>Beta Launch</a:t>
            </a:r>
            <a:endParaRPr lang="en-US" sz="1200" dirty="0"/>
          </a:p>
        </p:txBody>
      </p:sp>
      <p:sp>
        <p:nvSpPr>
          <p:cNvPr id="9" name="Text 5"/>
          <p:cNvSpPr/>
          <p:nvPr/>
        </p:nvSpPr>
        <p:spPr>
          <a:xfrm>
            <a:off x="5190768" y="2389942"/>
            <a:ext cx="4248745" cy="395049"/>
          </a:xfrm>
          <a:prstGeom prst="rect">
            <a:avLst/>
          </a:prstGeom>
          <a:noFill/>
          <a:ln/>
        </p:spPr>
        <p:txBody>
          <a:bodyPr wrap="square" lIns="0" tIns="0" rIns="0" bIns="0" rtlCol="0" anchor="t"/>
          <a:lstStyle/>
          <a:p>
            <a:pPr algn="l" indent="0" marL="0">
              <a:lnSpc>
                <a:spcPts val="1550"/>
              </a:lnSpc>
              <a:buNone/>
            </a:pPr>
            <a:r>
              <a:rPr lang="en-US" sz="950" dirty="0">
                <a:solidFill>
                  <a:srgbClr val="2C3249"/>
                </a:solidFill>
                <a:latin typeface="Martel Sans" pitchFamily="34" charset="0"/>
                <a:ea typeface="Martel Sans" pitchFamily="34" charset="-122"/>
                <a:cs typeface="Martel Sans" pitchFamily="34" charset="-120"/>
              </a:rPr>
              <a:t>2-week pilot with 50 early adopters providing real-world feedback and identifying edge cases.</a:t>
            </a:r>
            <a:endParaRPr lang="en-US" sz="950" dirty="0"/>
          </a:p>
        </p:txBody>
      </p:sp>
      <p:pic>
        <p:nvPicPr>
          <p:cNvPr id="10" name="Image 2" descr="preencoded.png">    </p:cNvPr>
          <p:cNvPicPr>
            <a:picLocks noChangeAspect="1"/>
          </p:cNvPicPr>
          <p:nvPr/>
        </p:nvPicPr>
        <p:blipFill>
          <a:blip r:embed="rId3"/>
          <a:stretch>
            <a:fillRect/>
          </a:stretch>
        </p:blipFill>
        <p:spPr>
          <a:xfrm>
            <a:off x="9562862" y="1505903"/>
            <a:ext cx="4495443" cy="493752"/>
          </a:xfrm>
          <a:prstGeom prst="rect">
            <a:avLst/>
          </a:prstGeom>
        </p:spPr>
      </p:pic>
      <p:sp>
        <p:nvSpPr>
          <p:cNvPr id="11" name="Text 6"/>
          <p:cNvSpPr/>
          <p:nvPr/>
        </p:nvSpPr>
        <p:spPr>
          <a:xfrm>
            <a:off x="9686211" y="2123003"/>
            <a:ext cx="1543050" cy="192881"/>
          </a:xfrm>
          <a:prstGeom prst="rect">
            <a:avLst/>
          </a:prstGeom>
          <a:noFill/>
          <a:ln/>
        </p:spPr>
        <p:txBody>
          <a:bodyPr wrap="none" lIns="0" tIns="0" rIns="0" bIns="0" rtlCol="0" anchor="t"/>
          <a:lstStyle/>
          <a:p>
            <a:pPr algn="l" indent="0" marL="0">
              <a:lnSpc>
                <a:spcPts val="1500"/>
              </a:lnSpc>
              <a:buNone/>
            </a:pPr>
            <a:r>
              <a:rPr lang="en-US" sz="1200" dirty="0">
                <a:solidFill>
                  <a:srgbClr val="2C3249"/>
                </a:solidFill>
                <a:latin typeface="Kanit Light" pitchFamily="34" charset="0"/>
                <a:ea typeface="Kanit Light" pitchFamily="34" charset="-122"/>
                <a:cs typeface="Kanit Light" pitchFamily="34" charset="-120"/>
              </a:rPr>
              <a:t>Staged Rollout</a:t>
            </a:r>
            <a:endParaRPr lang="en-US" sz="1200" dirty="0"/>
          </a:p>
        </p:txBody>
      </p:sp>
      <p:sp>
        <p:nvSpPr>
          <p:cNvPr id="12" name="Text 7"/>
          <p:cNvSpPr/>
          <p:nvPr/>
        </p:nvSpPr>
        <p:spPr>
          <a:xfrm>
            <a:off x="9686211" y="2389942"/>
            <a:ext cx="4248745" cy="395049"/>
          </a:xfrm>
          <a:prstGeom prst="rect">
            <a:avLst/>
          </a:prstGeom>
          <a:noFill/>
          <a:ln/>
        </p:spPr>
        <p:txBody>
          <a:bodyPr wrap="square" lIns="0" tIns="0" rIns="0" bIns="0" rtlCol="0" anchor="t"/>
          <a:lstStyle/>
          <a:p>
            <a:pPr algn="l" indent="0" marL="0">
              <a:lnSpc>
                <a:spcPts val="1550"/>
              </a:lnSpc>
              <a:buNone/>
            </a:pPr>
            <a:r>
              <a:rPr lang="en-US" sz="950" dirty="0">
                <a:solidFill>
                  <a:srgbClr val="2C3249"/>
                </a:solidFill>
                <a:latin typeface="Martel Sans" pitchFamily="34" charset="0"/>
                <a:ea typeface="Martel Sans" pitchFamily="34" charset="-122"/>
                <a:cs typeface="Martel Sans" pitchFamily="34" charset="-120"/>
              </a:rPr>
              <a:t>4-week gradual expansion to full user base with monitoring and rapid response to issues.</a:t>
            </a:r>
            <a:endParaRPr lang="en-US" sz="950" dirty="0"/>
          </a:p>
        </p:txBody>
      </p:sp>
      <p:sp>
        <p:nvSpPr>
          <p:cNvPr id="13" name="Text 8"/>
          <p:cNvSpPr/>
          <p:nvPr/>
        </p:nvSpPr>
        <p:spPr>
          <a:xfrm>
            <a:off x="572095" y="3093482"/>
            <a:ext cx="1851660" cy="231338"/>
          </a:xfrm>
          <a:prstGeom prst="rect">
            <a:avLst/>
          </a:prstGeom>
          <a:noFill/>
          <a:ln/>
        </p:spPr>
        <p:txBody>
          <a:bodyPr wrap="none" lIns="0" tIns="0" rIns="0" bIns="0" rtlCol="0" anchor="t"/>
          <a:lstStyle/>
          <a:p>
            <a:pPr algn="l" indent="0" marL="0">
              <a:lnSpc>
                <a:spcPts val="1800"/>
              </a:lnSpc>
              <a:buNone/>
            </a:pPr>
            <a:r>
              <a:rPr lang="en-US" sz="1450" dirty="0">
                <a:solidFill>
                  <a:srgbClr val="272D45"/>
                </a:solidFill>
                <a:latin typeface="Kanit Light" pitchFamily="34" charset="0"/>
                <a:ea typeface="Kanit Light" pitchFamily="34" charset="-122"/>
                <a:cs typeface="Kanit Light" pitchFamily="34" charset="-120"/>
              </a:rPr>
              <a:t>Resource Allocation</a:t>
            </a:r>
            <a:endParaRPr lang="en-US" sz="1450" dirty="0"/>
          </a:p>
        </p:txBody>
      </p:sp>
      <p:sp>
        <p:nvSpPr>
          <p:cNvPr id="14" name="Shape 9"/>
          <p:cNvSpPr/>
          <p:nvPr/>
        </p:nvSpPr>
        <p:spPr>
          <a:xfrm>
            <a:off x="572095" y="3509962"/>
            <a:ext cx="13486209" cy="2541389"/>
          </a:xfrm>
          <a:prstGeom prst="roundRect">
            <a:avLst>
              <a:gd name="adj" fmla="val 2040"/>
            </a:avLst>
          </a:prstGeom>
          <a:noFill/>
          <a:ln w="7620">
            <a:solidFill>
              <a:srgbClr val="000000">
                <a:alpha val="8000"/>
              </a:srgbClr>
            </a:solidFill>
            <a:prstDash val="solid"/>
          </a:ln>
        </p:spPr>
      </p:sp>
      <p:sp>
        <p:nvSpPr>
          <p:cNvPr id="15" name="Shape 10"/>
          <p:cNvSpPr/>
          <p:nvPr/>
        </p:nvSpPr>
        <p:spPr>
          <a:xfrm>
            <a:off x="579715" y="3517583"/>
            <a:ext cx="13470969" cy="360878"/>
          </a:xfrm>
          <a:prstGeom prst="rect">
            <a:avLst/>
          </a:prstGeom>
          <a:solidFill>
            <a:srgbClr val="FFFFFF">
              <a:alpha val="4000"/>
            </a:srgbClr>
          </a:solidFill>
          <a:ln/>
        </p:spPr>
      </p:sp>
      <p:sp>
        <p:nvSpPr>
          <p:cNvPr id="16" name="Text 11"/>
          <p:cNvSpPr/>
          <p:nvPr/>
        </p:nvSpPr>
        <p:spPr>
          <a:xfrm>
            <a:off x="703302" y="3599259"/>
            <a:ext cx="5137785" cy="197525"/>
          </a:xfrm>
          <a:prstGeom prst="rect">
            <a:avLst/>
          </a:prstGeom>
          <a:noFill/>
          <a:ln/>
        </p:spPr>
        <p:txBody>
          <a:bodyPr wrap="none" lIns="0" tIns="0" rIns="0" bIns="0" rtlCol="0" anchor="t"/>
          <a:lstStyle/>
          <a:p>
            <a:pPr algn="l" indent="0" marL="0">
              <a:lnSpc>
                <a:spcPts val="1550"/>
              </a:lnSpc>
              <a:buNone/>
            </a:pPr>
            <a:r>
              <a:rPr lang="en-US" sz="950" b="1" dirty="0">
                <a:solidFill>
                  <a:srgbClr val="2C3249"/>
                </a:solidFill>
                <a:latin typeface="Martel Sans" pitchFamily="34" charset="0"/>
                <a:ea typeface="Martel Sans" pitchFamily="34" charset="-122"/>
                <a:cs typeface="Martel Sans" pitchFamily="34" charset="-120"/>
              </a:rPr>
              <a:t>Resource Category</a:t>
            </a:r>
            <a:endParaRPr lang="en-US" sz="950" dirty="0"/>
          </a:p>
        </p:txBody>
      </p:sp>
      <p:sp>
        <p:nvSpPr>
          <p:cNvPr id="17" name="Text 12"/>
          <p:cNvSpPr/>
          <p:nvPr/>
        </p:nvSpPr>
        <p:spPr>
          <a:xfrm>
            <a:off x="6095405" y="3599259"/>
            <a:ext cx="3786902" cy="197525"/>
          </a:xfrm>
          <a:prstGeom prst="rect">
            <a:avLst/>
          </a:prstGeom>
          <a:noFill/>
          <a:ln/>
        </p:spPr>
        <p:txBody>
          <a:bodyPr wrap="none" lIns="0" tIns="0" rIns="0" bIns="0" rtlCol="0" anchor="t"/>
          <a:lstStyle/>
          <a:p>
            <a:pPr algn="l" indent="0" marL="0">
              <a:lnSpc>
                <a:spcPts val="1550"/>
              </a:lnSpc>
              <a:buNone/>
            </a:pPr>
            <a:r>
              <a:rPr lang="en-US" sz="950" b="1" dirty="0">
                <a:solidFill>
                  <a:srgbClr val="2C3249"/>
                </a:solidFill>
                <a:latin typeface="Martel Sans" pitchFamily="34" charset="0"/>
                <a:ea typeface="Martel Sans" pitchFamily="34" charset="-122"/>
                <a:cs typeface="Martel Sans" pitchFamily="34" charset="-120"/>
              </a:rPr>
              <a:t>Team Size</a:t>
            </a:r>
            <a:endParaRPr lang="en-US" sz="950" dirty="0"/>
          </a:p>
        </p:txBody>
      </p:sp>
      <p:sp>
        <p:nvSpPr>
          <p:cNvPr id="18" name="Text 13"/>
          <p:cNvSpPr/>
          <p:nvPr/>
        </p:nvSpPr>
        <p:spPr>
          <a:xfrm>
            <a:off x="10136624" y="3599259"/>
            <a:ext cx="3790712" cy="197525"/>
          </a:xfrm>
          <a:prstGeom prst="rect">
            <a:avLst/>
          </a:prstGeom>
          <a:noFill/>
          <a:ln/>
        </p:spPr>
        <p:txBody>
          <a:bodyPr wrap="none" lIns="0" tIns="0" rIns="0" bIns="0" rtlCol="0" anchor="t"/>
          <a:lstStyle/>
          <a:p>
            <a:pPr algn="l" indent="0" marL="0">
              <a:lnSpc>
                <a:spcPts val="1550"/>
              </a:lnSpc>
              <a:buNone/>
            </a:pPr>
            <a:r>
              <a:rPr lang="en-US" sz="950" b="1" dirty="0">
                <a:solidFill>
                  <a:srgbClr val="2C3249"/>
                </a:solidFill>
                <a:latin typeface="Martel Sans" pitchFamily="34" charset="0"/>
                <a:ea typeface="Martel Sans" pitchFamily="34" charset="-122"/>
                <a:cs typeface="Martel Sans" pitchFamily="34" charset="-120"/>
              </a:rPr>
              <a:t>Duration</a:t>
            </a:r>
            <a:endParaRPr lang="en-US" sz="950" dirty="0"/>
          </a:p>
        </p:txBody>
      </p:sp>
      <p:sp>
        <p:nvSpPr>
          <p:cNvPr id="19" name="Shape 14"/>
          <p:cNvSpPr/>
          <p:nvPr/>
        </p:nvSpPr>
        <p:spPr>
          <a:xfrm>
            <a:off x="579715" y="3878461"/>
            <a:ext cx="13470969" cy="360878"/>
          </a:xfrm>
          <a:prstGeom prst="rect">
            <a:avLst/>
          </a:prstGeom>
          <a:solidFill>
            <a:srgbClr val="000000">
              <a:alpha val="4000"/>
            </a:srgbClr>
          </a:solidFill>
          <a:ln/>
        </p:spPr>
      </p:sp>
      <p:sp>
        <p:nvSpPr>
          <p:cNvPr id="20" name="Text 15"/>
          <p:cNvSpPr/>
          <p:nvPr/>
        </p:nvSpPr>
        <p:spPr>
          <a:xfrm>
            <a:off x="703302" y="3960138"/>
            <a:ext cx="5137785" cy="197525"/>
          </a:xfrm>
          <a:prstGeom prst="rect">
            <a:avLst/>
          </a:prstGeom>
          <a:noFill/>
          <a:ln/>
        </p:spPr>
        <p:txBody>
          <a:bodyPr wrap="none" lIns="0" tIns="0" rIns="0" bIns="0" rtlCol="0" anchor="t"/>
          <a:lstStyle/>
          <a:p>
            <a:pPr algn="l" indent="0" marL="0">
              <a:lnSpc>
                <a:spcPts val="1550"/>
              </a:lnSpc>
              <a:buNone/>
            </a:pPr>
            <a:r>
              <a:rPr lang="en-US" sz="950" dirty="0">
                <a:solidFill>
                  <a:srgbClr val="2C3249"/>
                </a:solidFill>
                <a:latin typeface="Martel Sans" pitchFamily="34" charset="0"/>
                <a:ea typeface="Martel Sans" pitchFamily="34" charset="-122"/>
                <a:cs typeface="Martel Sans" pitchFamily="34" charset="-120"/>
              </a:rPr>
              <a:t>Product Design</a:t>
            </a:r>
            <a:endParaRPr lang="en-US" sz="950" dirty="0"/>
          </a:p>
        </p:txBody>
      </p:sp>
      <p:sp>
        <p:nvSpPr>
          <p:cNvPr id="21" name="Text 16"/>
          <p:cNvSpPr/>
          <p:nvPr/>
        </p:nvSpPr>
        <p:spPr>
          <a:xfrm>
            <a:off x="6095405" y="3960138"/>
            <a:ext cx="3786902" cy="197525"/>
          </a:xfrm>
          <a:prstGeom prst="rect">
            <a:avLst/>
          </a:prstGeom>
          <a:noFill/>
          <a:ln/>
        </p:spPr>
        <p:txBody>
          <a:bodyPr wrap="none" lIns="0" tIns="0" rIns="0" bIns="0" rtlCol="0" anchor="t"/>
          <a:lstStyle/>
          <a:p>
            <a:pPr algn="l" indent="0" marL="0">
              <a:lnSpc>
                <a:spcPts val="1550"/>
              </a:lnSpc>
              <a:buNone/>
            </a:pPr>
            <a:r>
              <a:rPr lang="en-US" sz="950" dirty="0">
                <a:solidFill>
                  <a:srgbClr val="2C3249"/>
                </a:solidFill>
                <a:latin typeface="Martel Sans" pitchFamily="34" charset="0"/>
                <a:ea typeface="Martel Sans" pitchFamily="34" charset="-122"/>
                <a:cs typeface="Martel Sans" pitchFamily="34" charset="-120"/>
              </a:rPr>
              <a:t>3 designers</a:t>
            </a:r>
            <a:endParaRPr lang="en-US" sz="950" dirty="0"/>
          </a:p>
        </p:txBody>
      </p:sp>
      <p:sp>
        <p:nvSpPr>
          <p:cNvPr id="22" name="Text 17"/>
          <p:cNvSpPr/>
          <p:nvPr/>
        </p:nvSpPr>
        <p:spPr>
          <a:xfrm>
            <a:off x="10136624" y="3960138"/>
            <a:ext cx="3790712" cy="197525"/>
          </a:xfrm>
          <a:prstGeom prst="rect">
            <a:avLst/>
          </a:prstGeom>
          <a:noFill/>
          <a:ln/>
        </p:spPr>
        <p:txBody>
          <a:bodyPr wrap="none" lIns="0" tIns="0" rIns="0" bIns="0" rtlCol="0" anchor="t"/>
          <a:lstStyle/>
          <a:p>
            <a:pPr algn="l" indent="0" marL="0">
              <a:lnSpc>
                <a:spcPts val="1550"/>
              </a:lnSpc>
              <a:buNone/>
            </a:pPr>
            <a:r>
              <a:rPr lang="en-US" sz="950" dirty="0">
                <a:solidFill>
                  <a:srgbClr val="2C3249"/>
                </a:solidFill>
                <a:latin typeface="Martel Sans" pitchFamily="34" charset="0"/>
                <a:ea typeface="Martel Sans" pitchFamily="34" charset="-122"/>
                <a:cs typeface="Martel Sans" pitchFamily="34" charset="-120"/>
              </a:rPr>
              <a:t>12 weeks</a:t>
            </a:r>
            <a:endParaRPr lang="en-US" sz="950" dirty="0"/>
          </a:p>
        </p:txBody>
      </p:sp>
      <p:sp>
        <p:nvSpPr>
          <p:cNvPr id="23" name="Shape 18"/>
          <p:cNvSpPr/>
          <p:nvPr/>
        </p:nvSpPr>
        <p:spPr>
          <a:xfrm>
            <a:off x="579715" y="4239339"/>
            <a:ext cx="13470969" cy="360878"/>
          </a:xfrm>
          <a:prstGeom prst="rect">
            <a:avLst/>
          </a:prstGeom>
          <a:solidFill>
            <a:srgbClr val="FFFFFF">
              <a:alpha val="4000"/>
            </a:srgbClr>
          </a:solidFill>
          <a:ln/>
        </p:spPr>
      </p:sp>
      <p:sp>
        <p:nvSpPr>
          <p:cNvPr id="24" name="Text 19"/>
          <p:cNvSpPr/>
          <p:nvPr/>
        </p:nvSpPr>
        <p:spPr>
          <a:xfrm>
            <a:off x="703302" y="4321016"/>
            <a:ext cx="5137785" cy="197525"/>
          </a:xfrm>
          <a:prstGeom prst="rect">
            <a:avLst/>
          </a:prstGeom>
          <a:noFill/>
          <a:ln/>
        </p:spPr>
        <p:txBody>
          <a:bodyPr wrap="none" lIns="0" tIns="0" rIns="0" bIns="0" rtlCol="0" anchor="t"/>
          <a:lstStyle/>
          <a:p>
            <a:pPr algn="l" indent="0" marL="0">
              <a:lnSpc>
                <a:spcPts val="1550"/>
              </a:lnSpc>
              <a:buNone/>
            </a:pPr>
            <a:r>
              <a:rPr lang="en-US" sz="950" dirty="0">
                <a:solidFill>
                  <a:srgbClr val="2C3249"/>
                </a:solidFill>
                <a:latin typeface="Martel Sans" pitchFamily="34" charset="0"/>
                <a:ea typeface="Martel Sans" pitchFamily="34" charset="-122"/>
                <a:cs typeface="Martel Sans" pitchFamily="34" charset="-120"/>
              </a:rPr>
              <a:t>Engineering</a:t>
            </a:r>
            <a:endParaRPr lang="en-US" sz="950" dirty="0"/>
          </a:p>
        </p:txBody>
      </p:sp>
      <p:sp>
        <p:nvSpPr>
          <p:cNvPr id="25" name="Text 20"/>
          <p:cNvSpPr/>
          <p:nvPr/>
        </p:nvSpPr>
        <p:spPr>
          <a:xfrm>
            <a:off x="6095405" y="4321016"/>
            <a:ext cx="3786902" cy="197525"/>
          </a:xfrm>
          <a:prstGeom prst="rect">
            <a:avLst/>
          </a:prstGeom>
          <a:noFill/>
          <a:ln/>
        </p:spPr>
        <p:txBody>
          <a:bodyPr wrap="none" lIns="0" tIns="0" rIns="0" bIns="0" rtlCol="0" anchor="t"/>
          <a:lstStyle/>
          <a:p>
            <a:pPr algn="l" indent="0" marL="0">
              <a:lnSpc>
                <a:spcPts val="1550"/>
              </a:lnSpc>
              <a:buNone/>
            </a:pPr>
            <a:r>
              <a:rPr lang="en-US" sz="950" dirty="0">
                <a:solidFill>
                  <a:srgbClr val="2C3249"/>
                </a:solidFill>
                <a:latin typeface="Martel Sans" pitchFamily="34" charset="0"/>
                <a:ea typeface="Martel Sans" pitchFamily="34" charset="-122"/>
                <a:cs typeface="Martel Sans" pitchFamily="34" charset="-120"/>
              </a:rPr>
              <a:t>5 developers</a:t>
            </a:r>
            <a:endParaRPr lang="en-US" sz="950" dirty="0"/>
          </a:p>
        </p:txBody>
      </p:sp>
      <p:sp>
        <p:nvSpPr>
          <p:cNvPr id="26" name="Text 21"/>
          <p:cNvSpPr/>
          <p:nvPr/>
        </p:nvSpPr>
        <p:spPr>
          <a:xfrm>
            <a:off x="10136624" y="4321016"/>
            <a:ext cx="3790712" cy="197525"/>
          </a:xfrm>
          <a:prstGeom prst="rect">
            <a:avLst/>
          </a:prstGeom>
          <a:noFill/>
          <a:ln/>
        </p:spPr>
        <p:txBody>
          <a:bodyPr wrap="none" lIns="0" tIns="0" rIns="0" bIns="0" rtlCol="0" anchor="t"/>
          <a:lstStyle/>
          <a:p>
            <a:pPr algn="l" indent="0" marL="0">
              <a:lnSpc>
                <a:spcPts val="1550"/>
              </a:lnSpc>
              <a:buNone/>
            </a:pPr>
            <a:r>
              <a:rPr lang="en-US" sz="950" dirty="0">
                <a:solidFill>
                  <a:srgbClr val="2C3249"/>
                </a:solidFill>
                <a:latin typeface="Martel Sans" pitchFamily="34" charset="0"/>
                <a:ea typeface="Martel Sans" pitchFamily="34" charset="-122"/>
                <a:cs typeface="Martel Sans" pitchFamily="34" charset="-120"/>
              </a:rPr>
              <a:t>8 weeks</a:t>
            </a:r>
            <a:endParaRPr lang="en-US" sz="950" dirty="0"/>
          </a:p>
        </p:txBody>
      </p:sp>
      <p:sp>
        <p:nvSpPr>
          <p:cNvPr id="27" name="Shape 22"/>
          <p:cNvSpPr/>
          <p:nvPr/>
        </p:nvSpPr>
        <p:spPr>
          <a:xfrm>
            <a:off x="579715" y="4600218"/>
            <a:ext cx="13470969" cy="360878"/>
          </a:xfrm>
          <a:prstGeom prst="rect">
            <a:avLst/>
          </a:prstGeom>
          <a:solidFill>
            <a:srgbClr val="000000">
              <a:alpha val="4000"/>
            </a:srgbClr>
          </a:solidFill>
          <a:ln/>
        </p:spPr>
      </p:sp>
      <p:sp>
        <p:nvSpPr>
          <p:cNvPr id="28" name="Text 23"/>
          <p:cNvSpPr/>
          <p:nvPr/>
        </p:nvSpPr>
        <p:spPr>
          <a:xfrm>
            <a:off x="703302" y="4681895"/>
            <a:ext cx="5137785" cy="197525"/>
          </a:xfrm>
          <a:prstGeom prst="rect">
            <a:avLst/>
          </a:prstGeom>
          <a:noFill/>
          <a:ln/>
        </p:spPr>
        <p:txBody>
          <a:bodyPr wrap="none" lIns="0" tIns="0" rIns="0" bIns="0" rtlCol="0" anchor="t"/>
          <a:lstStyle/>
          <a:p>
            <a:pPr algn="l" indent="0" marL="0">
              <a:lnSpc>
                <a:spcPts val="1550"/>
              </a:lnSpc>
              <a:buNone/>
            </a:pPr>
            <a:r>
              <a:rPr lang="en-US" sz="950" dirty="0">
                <a:solidFill>
                  <a:srgbClr val="2C3249"/>
                </a:solidFill>
                <a:latin typeface="Martel Sans" pitchFamily="34" charset="0"/>
                <a:ea typeface="Martel Sans" pitchFamily="34" charset="-122"/>
                <a:cs typeface="Martel Sans" pitchFamily="34" charset="-120"/>
              </a:rPr>
              <a:t>Quality Assurance</a:t>
            </a:r>
            <a:endParaRPr lang="en-US" sz="950" dirty="0"/>
          </a:p>
        </p:txBody>
      </p:sp>
      <p:sp>
        <p:nvSpPr>
          <p:cNvPr id="29" name="Text 24"/>
          <p:cNvSpPr/>
          <p:nvPr/>
        </p:nvSpPr>
        <p:spPr>
          <a:xfrm>
            <a:off x="6095405" y="4681895"/>
            <a:ext cx="3786902" cy="197525"/>
          </a:xfrm>
          <a:prstGeom prst="rect">
            <a:avLst/>
          </a:prstGeom>
          <a:noFill/>
          <a:ln/>
        </p:spPr>
        <p:txBody>
          <a:bodyPr wrap="none" lIns="0" tIns="0" rIns="0" bIns="0" rtlCol="0" anchor="t"/>
          <a:lstStyle/>
          <a:p>
            <a:pPr algn="l" indent="0" marL="0">
              <a:lnSpc>
                <a:spcPts val="1550"/>
              </a:lnSpc>
              <a:buNone/>
            </a:pPr>
            <a:r>
              <a:rPr lang="en-US" sz="950" dirty="0">
                <a:solidFill>
                  <a:srgbClr val="2C3249"/>
                </a:solidFill>
                <a:latin typeface="Martel Sans" pitchFamily="34" charset="0"/>
                <a:ea typeface="Martel Sans" pitchFamily="34" charset="-122"/>
                <a:cs typeface="Martel Sans" pitchFamily="34" charset="-120"/>
              </a:rPr>
              <a:t>2 testers</a:t>
            </a:r>
            <a:endParaRPr lang="en-US" sz="950" dirty="0"/>
          </a:p>
        </p:txBody>
      </p:sp>
      <p:sp>
        <p:nvSpPr>
          <p:cNvPr id="30" name="Text 25"/>
          <p:cNvSpPr/>
          <p:nvPr/>
        </p:nvSpPr>
        <p:spPr>
          <a:xfrm>
            <a:off x="10136624" y="4681895"/>
            <a:ext cx="3790712" cy="197525"/>
          </a:xfrm>
          <a:prstGeom prst="rect">
            <a:avLst/>
          </a:prstGeom>
          <a:noFill/>
          <a:ln/>
        </p:spPr>
        <p:txBody>
          <a:bodyPr wrap="none" lIns="0" tIns="0" rIns="0" bIns="0" rtlCol="0" anchor="t"/>
          <a:lstStyle/>
          <a:p>
            <a:pPr algn="l" indent="0" marL="0">
              <a:lnSpc>
                <a:spcPts val="1550"/>
              </a:lnSpc>
              <a:buNone/>
            </a:pPr>
            <a:r>
              <a:rPr lang="en-US" sz="950" dirty="0">
                <a:solidFill>
                  <a:srgbClr val="2C3249"/>
                </a:solidFill>
                <a:latin typeface="Martel Sans" pitchFamily="34" charset="0"/>
                <a:ea typeface="Martel Sans" pitchFamily="34" charset="-122"/>
                <a:cs typeface="Martel Sans" pitchFamily="34" charset="-120"/>
              </a:rPr>
              <a:t>6 weeks</a:t>
            </a:r>
            <a:endParaRPr lang="en-US" sz="950" dirty="0"/>
          </a:p>
        </p:txBody>
      </p:sp>
      <p:sp>
        <p:nvSpPr>
          <p:cNvPr id="31" name="Shape 26"/>
          <p:cNvSpPr/>
          <p:nvPr/>
        </p:nvSpPr>
        <p:spPr>
          <a:xfrm>
            <a:off x="579715" y="4961096"/>
            <a:ext cx="13470969" cy="360878"/>
          </a:xfrm>
          <a:prstGeom prst="rect">
            <a:avLst/>
          </a:prstGeom>
          <a:solidFill>
            <a:srgbClr val="FFFFFF">
              <a:alpha val="4000"/>
            </a:srgbClr>
          </a:solidFill>
          <a:ln/>
        </p:spPr>
      </p:sp>
      <p:sp>
        <p:nvSpPr>
          <p:cNvPr id="32" name="Text 27"/>
          <p:cNvSpPr/>
          <p:nvPr/>
        </p:nvSpPr>
        <p:spPr>
          <a:xfrm>
            <a:off x="703302" y="5042773"/>
            <a:ext cx="5137785" cy="197525"/>
          </a:xfrm>
          <a:prstGeom prst="rect">
            <a:avLst/>
          </a:prstGeom>
          <a:noFill/>
          <a:ln/>
        </p:spPr>
        <p:txBody>
          <a:bodyPr wrap="none" lIns="0" tIns="0" rIns="0" bIns="0" rtlCol="0" anchor="t"/>
          <a:lstStyle/>
          <a:p>
            <a:pPr algn="l" indent="0" marL="0">
              <a:lnSpc>
                <a:spcPts val="1550"/>
              </a:lnSpc>
              <a:buNone/>
            </a:pPr>
            <a:r>
              <a:rPr lang="en-US" sz="950" dirty="0">
                <a:solidFill>
                  <a:srgbClr val="2C3249"/>
                </a:solidFill>
                <a:latin typeface="Martel Sans" pitchFamily="34" charset="0"/>
                <a:ea typeface="Martel Sans" pitchFamily="34" charset="-122"/>
                <a:cs typeface="Martel Sans" pitchFamily="34" charset="-120"/>
              </a:rPr>
              <a:t>Project Management</a:t>
            </a:r>
            <a:endParaRPr lang="en-US" sz="950" dirty="0"/>
          </a:p>
        </p:txBody>
      </p:sp>
      <p:sp>
        <p:nvSpPr>
          <p:cNvPr id="33" name="Text 28"/>
          <p:cNvSpPr/>
          <p:nvPr/>
        </p:nvSpPr>
        <p:spPr>
          <a:xfrm>
            <a:off x="6095405" y="5042773"/>
            <a:ext cx="3786902" cy="197525"/>
          </a:xfrm>
          <a:prstGeom prst="rect">
            <a:avLst/>
          </a:prstGeom>
          <a:noFill/>
          <a:ln/>
        </p:spPr>
        <p:txBody>
          <a:bodyPr wrap="none" lIns="0" tIns="0" rIns="0" bIns="0" rtlCol="0" anchor="t"/>
          <a:lstStyle/>
          <a:p>
            <a:pPr algn="l" indent="0" marL="0">
              <a:lnSpc>
                <a:spcPts val="1550"/>
              </a:lnSpc>
              <a:buNone/>
            </a:pPr>
            <a:r>
              <a:rPr lang="en-US" sz="950" dirty="0">
                <a:solidFill>
                  <a:srgbClr val="2C3249"/>
                </a:solidFill>
                <a:latin typeface="Martel Sans" pitchFamily="34" charset="0"/>
                <a:ea typeface="Martel Sans" pitchFamily="34" charset="-122"/>
                <a:cs typeface="Martel Sans" pitchFamily="34" charset="-120"/>
              </a:rPr>
              <a:t>1 PM</a:t>
            </a:r>
            <a:endParaRPr lang="en-US" sz="950" dirty="0"/>
          </a:p>
        </p:txBody>
      </p:sp>
      <p:sp>
        <p:nvSpPr>
          <p:cNvPr id="34" name="Text 29"/>
          <p:cNvSpPr/>
          <p:nvPr/>
        </p:nvSpPr>
        <p:spPr>
          <a:xfrm>
            <a:off x="10136624" y="5042773"/>
            <a:ext cx="3790712" cy="197525"/>
          </a:xfrm>
          <a:prstGeom prst="rect">
            <a:avLst/>
          </a:prstGeom>
          <a:noFill/>
          <a:ln/>
        </p:spPr>
        <p:txBody>
          <a:bodyPr wrap="none" lIns="0" tIns="0" rIns="0" bIns="0" rtlCol="0" anchor="t"/>
          <a:lstStyle/>
          <a:p>
            <a:pPr algn="l" indent="0" marL="0">
              <a:lnSpc>
                <a:spcPts val="1550"/>
              </a:lnSpc>
              <a:buNone/>
            </a:pPr>
            <a:r>
              <a:rPr lang="en-US" sz="950" dirty="0">
                <a:solidFill>
                  <a:srgbClr val="2C3249"/>
                </a:solidFill>
                <a:latin typeface="Martel Sans" pitchFamily="34" charset="0"/>
                <a:ea typeface="Martel Sans" pitchFamily="34" charset="-122"/>
                <a:cs typeface="Martel Sans" pitchFamily="34" charset="-120"/>
              </a:rPr>
              <a:t>12 weeks</a:t>
            </a:r>
            <a:endParaRPr lang="en-US" sz="950" dirty="0"/>
          </a:p>
        </p:txBody>
      </p:sp>
      <p:sp>
        <p:nvSpPr>
          <p:cNvPr id="35" name="Shape 30"/>
          <p:cNvSpPr/>
          <p:nvPr/>
        </p:nvSpPr>
        <p:spPr>
          <a:xfrm>
            <a:off x="579715" y="5321975"/>
            <a:ext cx="13470969" cy="360878"/>
          </a:xfrm>
          <a:prstGeom prst="rect">
            <a:avLst/>
          </a:prstGeom>
          <a:solidFill>
            <a:srgbClr val="000000">
              <a:alpha val="4000"/>
            </a:srgbClr>
          </a:solidFill>
          <a:ln/>
        </p:spPr>
      </p:sp>
      <p:sp>
        <p:nvSpPr>
          <p:cNvPr id="36" name="Text 31"/>
          <p:cNvSpPr/>
          <p:nvPr/>
        </p:nvSpPr>
        <p:spPr>
          <a:xfrm>
            <a:off x="703302" y="5403652"/>
            <a:ext cx="5137785" cy="197525"/>
          </a:xfrm>
          <a:prstGeom prst="rect">
            <a:avLst/>
          </a:prstGeom>
          <a:noFill/>
          <a:ln/>
        </p:spPr>
        <p:txBody>
          <a:bodyPr wrap="none" lIns="0" tIns="0" rIns="0" bIns="0" rtlCol="0" anchor="t"/>
          <a:lstStyle/>
          <a:p>
            <a:pPr algn="l" indent="0" marL="0">
              <a:lnSpc>
                <a:spcPts val="1550"/>
              </a:lnSpc>
              <a:buNone/>
            </a:pPr>
            <a:r>
              <a:rPr lang="en-US" sz="950" dirty="0">
                <a:solidFill>
                  <a:srgbClr val="2C3249"/>
                </a:solidFill>
                <a:latin typeface="Martel Sans" pitchFamily="34" charset="0"/>
                <a:ea typeface="Martel Sans" pitchFamily="34" charset="-122"/>
                <a:cs typeface="Martel Sans" pitchFamily="34" charset="-120"/>
              </a:rPr>
              <a:t>Change Management</a:t>
            </a:r>
            <a:endParaRPr lang="en-US" sz="950" dirty="0"/>
          </a:p>
        </p:txBody>
      </p:sp>
      <p:sp>
        <p:nvSpPr>
          <p:cNvPr id="37" name="Text 32"/>
          <p:cNvSpPr/>
          <p:nvPr/>
        </p:nvSpPr>
        <p:spPr>
          <a:xfrm>
            <a:off x="6095405" y="5403652"/>
            <a:ext cx="3786902" cy="197525"/>
          </a:xfrm>
          <a:prstGeom prst="rect">
            <a:avLst/>
          </a:prstGeom>
          <a:noFill/>
          <a:ln/>
        </p:spPr>
        <p:txBody>
          <a:bodyPr wrap="none" lIns="0" tIns="0" rIns="0" bIns="0" rtlCol="0" anchor="t"/>
          <a:lstStyle/>
          <a:p>
            <a:pPr algn="l" indent="0" marL="0">
              <a:lnSpc>
                <a:spcPts val="1550"/>
              </a:lnSpc>
              <a:buNone/>
            </a:pPr>
            <a:r>
              <a:rPr lang="en-US" sz="950" dirty="0">
                <a:solidFill>
                  <a:srgbClr val="2C3249"/>
                </a:solidFill>
                <a:latin typeface="Martel Sans" pitchFamily="34" charset="0"/>
                <a:ea typeface="Martel Sans" pitchFamily="34" charset="-122"/>
                <a:cs typeface="Martel Sans" pitchFamily="34" charset="-120"/>
              </a:rPr>
              <a:t>2 specialists</a:t>
            </a:r>
            <a:endParaRPr lang="en-US" sz="950" dirty="0"/>
          </a:p>
        </p:txBody>
      </p:sp>
      <p:sp>
        <p:nvSpPr>
          <p:cNvPr id="38" name="Text 33"/>
          <p:cNvSpPr/>
          <p:nvPr/>
        </p:nvSpPr>
        <p:spPr>
          <a:xfrm>
            <a:off x="10136624" y="5403652"/>
            <a:ext cx="3790712" cy="197525"/>
          </a:xfrm>
          <a:prstGeom prst="rect">
            <a:avLst/>
          </a:prstGeom>
          <a:noFill/>
          <a:ln/>
        </p:spPr>
        <p:txBody>
          <a:bodyPr wrap="none" lIns="0" tIns="0" rIns="0" bIns="0" rtlCol="0" anchor="t"/>
          <a:lstStyle/>
          <a:p>
            <a:pPr algn="l" indent="0" marL="0">
              <a:lnSpc>
                <a:spcPts val="1550"/>
              </a:lnSpc>
              <a:buNone/>
            </a:pPr>
            <a:r>
              <a:rPr lang="en-US" sz="950" dirty="0">
                <a:solidFill>
                  <a:srgbClr val="2C3249"/>
                </a:solidFill>
                <a:latin typeface="Martel Sans" pitchFamily="34" charset="0"/>
                <a:ea typeface="Martel Sans" pitchFamily="34" charset="-122"/>
                <a:cs typeface="Martel Sans" pitchFamily="34" charset="-120"/>
              </a:rPr>
              <a:t>10 weeks</a:t>
            </a:r>
            <a:endParaRPr lang="en-US" sz="950" dirty="0"/>
          </a:p>
        </p:txBody>
      </p:sp>
      <p:sp>
        <p:nvSpPr>
          <p:cNvPr id="39" name="Shape 34"/>
          <p:cNvSpPr/>
          <p:nvPr/>
        </p:nvSpPr>
        <p:spPr>
          <a:xfrm>
            <a:off x="579715" y="5682853"/>
            <a:ext cx="13470969" cy="360878"/>
          </a:xfrm>
          <a:prstGeom prst="rect">
            <a:avLst/>
          </a:prstGeom>
          <a:solidFill>
            <a:srgbClr val="FFFFFF">
              <a:alpha val="4000"/>
            </a:srgbClr>
          </a:solidFill>
          <a:ln/>
        </p:spPr>
      </p:sp>
      <p:sp>
        <p:nvSpPr>
          <p:cNvPr id="40" name="Text 35"/>
          <p:cNvSpPr/>
          <p:nvPr/>
        </p:nvSpPr>
        <p:spPr>
          <a:xfrm>
            <a:off x="703302" y="5764530"/>
            <a:ext cx="5137785" cy="197525"/>
          </a:xfrm>
          <a:prstGeom prst="rect">
            <a:avLst/>
          </a:prstGeom>
          <a:noFill/>
          <a:ln/>
        </p:spPr>
        <p:txBody>
          <a:bodyPr wrap="none" lIns="0" tIns="0" rIns="0" bIns="0" rtlCol="0" anchor="t"/>
          <a:lstStyle/>
          <a:p>
            <a:pPr algn="l" indent="0" marL="0">
              <a:lnSpc>
                <a:spcPts val="1550"/>
              </a:lnSpc>
              <a:buNone/>
            </a:pPr>
            <a:r>
              <a:rPr lang="en-US" sz="950" dirty="0">
                <a:solidFill>
                  <a:srgbClr val="2C3249"/>
                </a:solidFill>
                <a:latin typeface="Martel Sans" pitchFamily="34" charset="0"/>
                <a:ea typeface="Martel Sans" pitchFamily="34" charset="-122"/>
                <a:cs typeface="Martel Sans" pitchFamily="34" charset="-120"/>
              </a:rPr>
              <a:t>Documentation &amp; Training</a:t>
            </a:r>
            <a:endParaRPr lang="en-US" sz="950" dirty="0"/>
          </a:p>
        </p:txBody>
      </p:sp>
      <p:sp>
        <p:nvSpPr>
          <p:cNvPr id="41" name="Text 36"/>
          <p:cNvSpPr/>
          <p:nvPr/>
        </p:nvSpPr>
        <p:spPr>
          <a:xfrm>
            <a:off x="6095405" y="5764530"/>
            <a:ext cx="3786902" cy="197525"/>
          </a:xfrm>
          <a:prstGeom prst="rect">
            <a:avLst/>
          </a:prstGeom>
          <a:noFill/>
          <a:ln/>
        </p:spPr>
        <p:txBody>
          <a:bodyPr wrap="none" lIns="0" tIns="0" rIns="0" bIns="0" rtlCol="0" anchor="t"/>
          <a:lstStyle/>
          <a:p>
            <a:pPr algn="l" indent="0" marL="0">
              <a:lnSpc>
                <a:spcPts val="1550"/>
              </a:lnSpc>
              <a:buNone/>
            </a:pPr>
            <a:r>
              <a:rPr lang="en-US" sz="950" dirty="0">
                <a:solidFill>
                  <a:srgbClr val="2C3249"/>
                </a:solidFill>
                <a:latin typeface="Martel Sans" pitchFamily="34" charset="0"/>
                <a:ea typeface="Martel Sans" pitchFamily="34" charset="-122"/>
                <a:cs typeface="Martel Sans" pitchFamily="34" charset="-120"/>
              </a:rPr>
              <a:t>2 writers</a:t>
            </a:r>
            <a:endParaRPr lang="en-US" sz="950" dirty="0"/>
          </a:p>
        </p:txBody>
      </p:sp>
      <p:sp>
        <p:nvSpPr>
          <p:cNvPr id="42" name="Text 37"/>
          <p:cNvSpPr/>
          <p:nvPr/>
        </p:nvSpPr>
        <p:spPr>
          <a:xfrm>
            <a:off x="10136624" y="5764530"/>
            <a:ext cx="3790712" cy="197525"/>
          </a:xfrm>
          <a:prstGeom prst="rect">
            <a:avLst/>
          </a:prstGeom>
          <a:noFill/>
          <a:ln/>
        </p:spPr>
        <p:txBody>
          <a:bodyPr wrap="none" lIns="0" tIns="0" rIns="0" bIns="0" rtlCol="0" anchor="t"/>
          <a:lstStyle/>
          <a:p>
            <a:pPr algn="l" indent="0" marL="0">
              <a:lnSpc>
                <a:spcPts val="1550"/>
              </a:lnSpc>
              <a:buNone/>
            </a:pPr>
            <a:r>
              <a:rPr lang="en-US" sz="950" dirty="0">
                <a:solidFill>
                  <a:srgbClr val="2C3249"/>
                </a:solidFill>
                <a:latin typeface="Martel Sans" pitchFamily="34" charset="0"/>
                <a:ea typeface="Martel Sans" pitchFamily="34" charset="-122"/>
                <a:cs typeface="Martel Sans" pitchFamily="34" charset="-120"/>
              </a:rPr>
              <a:t>4 weeks</a:t>
            </a:r>
            <a:endParaRPr lang="en-US" sz="950" dirty="0"/>
          </a:p>
        </p:txBody>
      </p:sp>
      <p:sp>
        <p:nvSpPr>
          <p:cNvPr id="43" name="Shape 38"/>
          <p:cNvSpPr/>
          <p:nvPr/>
        </p:nvSpPr>
        <p:spPr>
          <a:xfrm>
            <a:off x="572095" y="6190178"/>
            <a:ext cx="4413171" cy="1136690"/>
          </a:xfrm>
          <a:prstGeom prst="roundRect">
            <a:avLst>
              <a:gd name="adj" fmla="val 6436"/>
            </a:avLst>
          </a:prstGeom>
          <a:solidFill>
            <a:srgbClr val="FFFFFF"/>
          </a:solidFill>
          <a:ln w="15240">
            <a:solidFill>
              <a:srgbClr val="C5D2CF"/>
            </a:solidFill>
            <a:prstDash val="solid"/>
          </a:ln>
        </p:spPr>
      </p:sp>
      <p:sp>
        <p:nvSpPr>
          <p:cNvPr id="44" name="Shape 39"/>
          <p:cNvSpPr/>
          <p:nvPr/>
        </p:nvSpPr>
        <p:spPr>
          <a:xfrm>
            <a:off x="556855" y="6190178"/>
            <a:ext cx="60960" cy="1136690"/>
          </a:xfrm>
          <a:prstGeom prst="roundRect">
            <a:avLst>
              <a:gd name="adj" fmla="val 85050"/>
            </a:avLst>
          </a:prstGeom>
          <a:solidFill>
            <a:srgbClr val="437066"/>
          </a:solidFill>
          <a:ln/>
        </p:spPr>
      </p:sp>
      <p:sp>
        <p:nvSpPr>
          <p:cNvPr id="45" name="Text 40"/>
          <p:cNvSpPr/>
          <p:nvPr/>
        </p:nvSpPr>
        <p:spPr>
          <a:xfrm>
            <a:off x="756404" y="6328767"/>
            <a:ext cx="1585555" cy="192881"/>
          </a:xfrm>
          <a:prstGeom prst="rect">
            <a:avLst/>
          </a:prstGeom>
          <a:noFill/>
          <a:ln/>
        </p:spPr>
        <p:txBody>
          <a:bodyPr wrap="none" lIns="0" tIns="0" rIns="0" bIns="0" rtlCol="0" anchor="t"/>
          <a:lstStyle/>
          <a:p>
            <a:pPr algn="l" indent="0" marL="0">
              <a:lnSpc>
                <a:spcPts val="1500"/>
              </a:lnSpc>
              <a:buNone/>
            </a:pPr>
            <a:r>
              <a:rPr lang="en-US" sz="1200" dirty="0">
                <a:solidFill>
                  <a:srgbClr val="2C3249"/>
                </a:solidFill>
                <a:latin typeface="Kanit Light" pitchFamily="34" charset="0"/>
                <a:ea typeface="Kanit Light" pitchFamily="34" charset="-122"/>
                <a:cs typeface="Kanit Light" pitchFamily="34" charset="-120"/>
              </a:rPr>
              <a:t>Technical Infrastructure</a:t>
            </a:r>
            <a:endParaRPr lang="en-US" sz="1200" dirty="0"/>
          </a:p>
        </p:txBody>
      </p:sp>
      <p:sp>
        <p:nvSpPr>
          <p:cNvPr id="46" name="Text 41"/>
          <p:cNvSpPr/>
          <p:nvPr/>
        </p:nvSpPr>
        <p:spPr>
          <a:xfrm>
            <a:off x="756404" y="6595705"/>
            <a:ext cx="4090273" cy="592574"/>
          </a:xfrm>
          <a:prstGeom prst="rect">
            <a:avLst/>
          </a:prstGeom>
          <a:noFill/>
          <a:ln/>
        </p:spPr>
        <p:txBody>
          <a:bodyPr wrap="square" lIns="0" tIns="0" rIns="0" bIns="0" rtlCol="0" anchor="t"/>
          <a:lstStyle/>
          <a:p>
            <a:pPr algn="l" indent="0" marL="0">
              <a:lnSpc>
                <a:spcPts val="1550"/>
              </a:lnSpc>
              <a:buNone/>
            </a:pPr>
            <a:r>
              <a:rPr lang="en-US" sz="950" dirty="0">
                <a:solidFill>
                  <a:srgbClr val="2C3249"/>
                </a:solidFill>
                <a:latin typeface="Martel Sans" pitchFamily="34" charset="0"/>
                <a:ea typeface="Martel Sans" pitchFamily="34" charset="-122"/>
                <a:cs typeface="Martel Sans" pitchFamily="34" charset="-120"/>
              </a:rPr>
              <a:t>Upgraded cloud hosting capacity by 150% to handle projected user load. Implemented robust monitoring and alerting systems to ensure 99.9% uptime during critical business hours.</a:t>
            </a:r>
            <a:endParaRPr lang="en-US" sz="950" dirty="0"/>
          </a:p>
        </p:txBody>
      </p:sp>
      <p:sp>
        <p:nvSpPr>
          <p:cNvPr id="47" name="Shape 42"/>
          <p:cNvSpPr/>
          <p:nvPr/>
        </p:nvSpPr>
        <p:spPr>
          <a:xfrm>
            <a:off x="5108615" y="6190178"/>
            <a:ext cx="4413171" cy="1136690"/>
          </a:xfrm>
          <a:prstGeom prst="roundRect">
            <a:avLst>
              <a:gd name="adj" fmla="val 6436"/>
            </a:avLst>
          </a:prstGeom>
          <a:solidFill>
            <a:srgbClr val="FFFFFF"/>
          </a:solidFill>
          <a:ln w="15240">
            <a:solidFill>
              <a:srgbClr val="C5D2CF"/>
            </a:solidFill>
            <a:prstDash val="solid"/>
          </a:ln>
        </p:spPr>
      </p:sp>
      <p:sp>
        <p:nvSpPr>
          <p:cNvPr id="48" name="Shape 43"/>
          <p:cNvSpPr/>
          <p:nvPr/>
        </p:nvSpPr>
        <p:spPr>
          <a:xfrm>
            <a:off x="5093375" y="6190178"/>
            <a:ext cx="60960" cy="1136690"/>
          </a:xfrm>
          <a:prstGeom prst="roundRect">
            <a:avLst>
              <a:gd name="adj" fmla="val 85050"/>
            </a:avLst>
          </a:prstGeom>
          <a:solidFill>
            <a:srgbClr val="437066"/>
          </a:solidFill>
          <a:ln/>
        </p:spPr>
      </p:sp>
      <p:sp>
        <p:nvSpPr>
          <p:cNvPr id="49" name="Text 44"/>
          <p:cNvSpPr/>
          <p:nvPr/>
        </p:nvSpPr>
        <p:spPr>
          <a:xfrm>
            <a:off x="5292923" y="6328767"/>
            <a:ext cx="1543050" cy="192881"/>
          </a:xfrm>
          <a:prstGeom prst="rect">
            <a:avLst/>
          </a:prstGeom>
          <a:noFill/>
          <a:ln/>
        </p:spPr>
        <p:txBody>
          <a:bodyPr wrap="none" lIns="0" tIns="0" rIns="0" bIns="0" rtlCol="0" anchor="t"/>
          <a:lstStyle/>
          <a:p>
            <a:pPr algn="l" indent="0" marL="0">
              <a:lnSpc>
                <a:spcPts val="1500"/>
              </a:lnSpc>
              <a:buNone/>
            </a:pPr>
            <a:r>
              <a:rPr lang="en-US" sz="1200" dirty="0">
                <a:solidFill>
                  <a:srgbClr val="2C3249"/>
                </a:solidFill>
                <a:latin typeface="Kanit Light" pitchFamily="34" charset="0"/>
                <a:ea typeface="Kanit Light" pitchFamily="34" charset="-122"/>
                <a:cs typeface="Kanit Light" pitchFamily="34" charset="-120"/>
              </a:rPr>
              <a:t>Training Program</a:t>
            </a:r>
            <a:endParaRPr lang="en-US" sz="1200" dirty="0"/>
          </a:p>
        </p:txBody>
      </p:sp>
      <p:sp>
        <p:nvSpPr>
          <p:cNvPr id="50" name="Text 45"/>
          <p:cNvSpPr/>
          <p:nvPr/>
        </p:nvSpPr>
        <p:spPr>
          <a:xfrm>
            <a:off x="5292923" y="6595705"/>
            <a:ext cx="4090273" cy="592574"/>
          </a:xfrm>
          <a:prstGeom prst="rect">
            <a:avLst/>
          </a:prstGeom>
          <a:noFill/>
          <a:ln/>
        </p:spPr>
        <p:txBody>
          <a:bodyPr wrap="square" lIns="0" tIns="0" rIns="0" bIns="0" rtlCol="0" anchor="t"/>
          <a:lstStyle/>
          <a:p>
            <a:pPr algn="l" indent="0" marL="0">
              <a:lnSpc>
                <a:spcPts val="1550"/>
              </a:lnSpc>
              <a:buNone/>
            </a:pPr>
            <a:r>
              <a:rPr lang="en-US" sz="950" dirty="0">
                <a:solidFill>
                  <a:srgbClr val="2C3249"/>
                </a:solidFill>
                <a:latin typeface="Martel Sans" pitchFamily="34" charset="0"/>
                <a:ea typeface="Martel Sans" pitchFamily="34" charset="-122"/>
                <a:cs typeface="Martel Sans" pitchFamily="34" charset="-120"/>
              </a:rPr>
              <a:t>Developed comprehensive training materials including video tutorials, interactive guides, and live workshops. Created role-specific learning paths for different user personas and skill levels.</a:t>
            </a:r>
            <a:endParaRPr lang="en-US" sz="950" dirty="0"/>
          </a:p>
        </p:txBody>
      </p:sp>
      <p:sp>
        <p:nvSpPr>
          <p:cNvPr id="51" name="Shape 46"/>
          <p:cNvSpPr/>
          <p:nvPr/>
        </p:nvSpPr>
        <p:spPr>
          <a:xfrm>
            <a:off x="9645134" y="6190178"/>
            <a:ext cx="4413171" cy="1136690"/>
          </a:xfrm>
          <a:prstGeom prst="roundRect">
            <a:avLst>
              <a:gd name="adj" fmla="val 6436"/>
            </a:avLst>
          </a:prstGeom>
          <a:solidFill>
            <a:srgbClr val="FFFFFF"/>
          </a:solidFill>
          <a:ln w="15240">
            <a:solidFill>
              <a:srgbClr val="C5D2CF"/>
            </a:solidFill>
            <a:prstDash val="solid"/>
          </a:ln>
        </p:spPr>
      </p:sp>
      <p:sp>
        <p:nvSpPr>
          <p:cNvPr id="52" name="Shape 47"/>
          <p:cNvSpPr/>
          <p:nvPr/>
        </p:nvSpPr>
        <p:spPr>
          <a:xfrm>
            <a:off x="9629894" y="6190178"/>
            <a:ext cx="60960" cy="1136690"/>
          </a:xfrm>
          <a:prstGeom prst="roundRect">
            <a:avLst>
              <a:gd name="adj" fmla="val 85050"/>
            </a:avLst>
          </a:prstGeom>
          <a:solidFill>
            <a:srgbClr val="437066"/>
          </a:solidFill>
          <a:ln/>
        </p:spPr>
      </p:sp>
      <p:sp>
        <p:nvSpPr>
          <p:cNvPr id="53" name="Text 48"/>
          <p:cNvSpPr/>
          <p:nvPr/>
        </p:nvSpPr>
        <p:spPr>
          <a:xfrm>
            <a:off x="9829443" y="6328767"/>
            <a:ext cx="1543050" cy="192881"/>
          </a:xfrm>
          <a:prstGeom prst="rect">
            <a:avLst/>
          </a:prstGeom>
          <a:noFill/>
          <a:ln/>
        </p:spPr>
        <p:txBody>
          <a:bodyPr wrap="none" lIns="0" tIns="0" rIns="0" bIns="0" rtlCol="0" anchor="t"/>
          <a:lstStyle/>
          <a:p>
            <a:pPr algn="l" indent="0" marL="0">
              <a:lnSpc>
                <a:spcPts val="1500"/>
              </a:lnSpc>
              <a:buNone/>
            </a:pPr>
            <a:r>
              <a:rPr lang="en-US" sz="1200" dirty="0">
                <a:solidFill>
                  <a:srgbClr val="2C3249"/>
                </a:solidFill>
                <a:latin typeface="Kanit Light" pitchFamily="34" charset="0"/>
                <a:ea typeface="Kanit Light" pitchFamily="34" charset="-122"/>
                <a:cs typeface="Kanit Light" pitchFamily="34" charset="-120"/>
              </a:rPr>
              <a:t>Support Readiness</a:t>
            </a:r>
            <a:endParaRPr lang="en-US" sz="1200" dirty="0"/>
          </a:p>
        </p:txBody>
      </p:sp>
      <p:sp>
        <p:nvSpPr>
          <p:cNvPr id="54" name="Text 49"/>
          <p:cNvSpPr/>
          <p:nvPr/>
        </p:nvSpPr>
        <p:spPr>
          <a:xfrm>
            <a:off x="9829443" y="6595705"/>
            <a:ext cx="4090273" cy="592574"/>
          </a:xfrm>
          <a:prstGeom prst="rect">
            <a:avLst/>
          </a:prstGeom>
          <a:noFill/>
          <a:ln/>
        </p:spPr>
        <p:txBody>
          <a:bodyPr wrap="square" lIns="0" tIns="0" rIns="0" bIns="0" rtlCol="0" anchor="t"/>
          <a:lstStyle/>
          <a:p>
            <a:pPr algn="l" indent="0" marL="0">
              <a:lnSpc>
                <a:spcPts val="1550"/>
              </a:lnSpc>
              <a:buNone/>
            </a:pPr>
            <a:r>
              <a:rPr lang="en-US" sz="950" dirty="0">
                <a:solidFill>
                  <a:srgbClr val="2C3249"/>
                </a:solidFill>
                <a:latin typeface="Martel Sans" pitchFamily="34" charset="0"/>
                <a:ea typeface="Martel Sans" pitchFamily="34" charset="-122"/>
                <a:cs typeface="Martel Sans" pitchFamily="34" charset="-120"/>
              </a:rPr>
              <a:t>Trained support team on new features and common issues. Established escalation protocols and created knowledge base with 150+ articles covering anticipated user questions.</a:t>
            </a:r>
            <a:endParaRPr lang="en-US" sz="950" dirty="0"/>
          </a:p>
        </p:txBody>
      </p:sp>
      <p:sp>
        <p:nvSpPr>
          <p:cNvPr id="55" name="Shape 50"/>
          <p:cNvSpPr/>
          <p:nvPr/>
        </p:nvSpPr>
        <p:spPr>
          <a:xfrm>
            <a:off x="572095" y="7465695"/>
            <a:ext cx="13486209" cy="1038225"/>
          </a:xfrm>
          <a:prstGeom prst="roundRect">
            <a:avLst>
              <a:gd name="adj" fmla="val 4994"/>
            </a:avLst>
          </a:prstGeom>
          <a:solidFill>
            <a:srgbClr val="CFE2DE"/>
          </a:solidFill>
          <a:ln/>
        </p:spPr>
      </p:sp>
      <p:pic>
        <p:nvPicPr>
          <p:cNvPr id="56" name="Image 3" descr="preencoded.png">    </p:cNvPr>
          <p:cNvPicPr>
            <a:picLocks noChangeAspect="1"/>
          </p:cNvPicPr>
          <p:nvPr/>
        </p:nvPicPr>
        <p:blipFill>
          <a:blip r:embed="rId4"/>
          <a:stretch>
            <a:fillRect/>
          </a:stretch>
        </p:blipFill>
        <p:spPr>
          <a:xfrm>
            <a:off x="695444" y="7629644"/>
            <a:ext cx="192881" cy="154305"/>
          </a:xfrm>
          <a:prstGeom prst="rect">
            <a:avLst/>
          </a:prstGeom>
        </p:spPr>
      </p:pic>
      <p:sp>
        <p:nvSpPr>
          <p:cNvPr id="57" name="Text 51"/>
          <p:cNvSpPr/>
          <p:nvPr/>
        </p:nvSpPr>
        <p:spPr>
          <a:xfrm>
            <a:off x="1011674" y="7619881"/>
            <a:ext cx="1609606" cy="192881"/>
          </a:xfrm>
          <a:prstGeom prst="rect">
            <a:avLst/>
          </a:prstGeom>
          <a:noFill/>
          <a:ln/>
        </p:spPr>
        <p:txBody>
          <a:bodyPr wrap="none" lIns="0" tIns="0" rIns="0" bIns="0" rtlCol="0" anchor="t"/>
          <a:lstStyle/>
          <a:p>
            <a:pPr algn="l" indent="0" marL="0">
              <a:lnSpc>
                <a:spcPts val="1500"/>
              </a:lnSpc>
              <a:buNone/>
            </a:pPr>
            <a:r>
              <a:rPr lang="en-US" sz="1200" dirty="0">
                <a:solidFill>
                  <a:srgbClr val="000000"/>
                </a:solidFill>
                <a:latin typeface="Kanit Light" pitchFamily="34" charset="0"/>
                <a:ea typeface="Kanit Light" pitchFamily="34" charset="-122"/>
                <a:cs typeface="Kanit Light" pitchFamily="34" charset="-120"/>
              </a:rPr>
              <a:t>Risk Mitigation Strategy</a:t>
            </a:r>
            <a:endParaRPr lang="en-US" sz="1200" dirty="0"/>
          </a:p>
        </p:txBody>
      </p:sp>
      <p:sp>
        <p:nvSpPr>
          <p:cNvPr id="58" name="Text 52"/>
          <p:cNvSpPr/>
          <p:nvPr/>
        </p:nvSpPr>
        <p:spPr>
          <a:xfrm>
            <a:off x="1011674" y="7936111"/>
            <a:ext cx="12923282" cy="395049"/>
          </a:xfrm>
          <a:prstGeom prst="rect">
            <a:avLst/>
          </a:prstGeom>
          <a:noFill/>
          <a:ln/>
        </p:spPr>
        <p:txBody>
          <a:bodyPr wrap="square" lIns="0" tIns="0" rIns="0" bIns="0" rtlCol="0" anchor="t"/>
          <a:lstStyle/>
          <a:p>
            <a:pPr algn="l" indent="0" marL="0">
              <a:lnSpc>
                <a:spcPts val="1550"/>
              </a:lnSpc>
              <a:buNone/>
            </a:pPr>
            <a:r>
              <a:rPr lang="en-US" sz="950" dirty="0">
                <a:solidFill>
                  <a:srgbClr val="000000"/>
                </a:solidFill>
                <a:latin typeface="Martel Sans" pitchFamily="34" charset="0"/>
                <a:ea typeface="Martel Sans" pitchFamily="34" charset="-122"/>
                <a:cs typeface="Martel Sans" pitchFamily="34" charset="-120"/>
              </a:rPr>
              <a:t>We maintained parallel access to legacy systems for 30 days post-launch, ensuring business continuity if critical issues emerged. Feature flags enabled quick rollback of problematic functionality without requiring full deployment reversals.</a:t>
            </a:r>
            <a:endParaRPr lang="en-US" sz="9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572095" y="339447"/>
            <a:ext cx="7407593" cy="385763"/>
          </a:xfrm>
          <a:prstGeom prst="rect">
            <a:avLst/>
          </a:prstGeom>
          <a:noFill/>
          <a:ln/>
        </p:spPr>
        <p:txBody>
          <a:bodyPr wrap="none" lIns="0" tIns="0" rIns="0" bIns="0" rtlCol="0" anchor="t"/>
          <a:lstStyle/>
          <a:p>
            <a:pPr algn="l" indent="0" marL="0">
              <a:lnSpc>
                <a:spcPts val="3000"/>
              </a:lnSpc>
              <a:buNone/>
            </a:pPr>
            <a:r>
              <a:rPr lang="en-US" sz="2400" dirty="0">
                <a:solidFill>
                  <a:srgbClr val="272D45"/>
                </a:solidFill>
                <a:latin typeface="Kanit Light" pitchFamily="34" charset="0"/>
                <a:ea typeface="Kanit Light" pitchFamily="34" charset="-122"/>
                <a:cs typeface="Kanit Light" pitchFamily="34" charset="-120"/>
              </a:rPr>
              <a:t>Results and Impact Assessment: Metrics and Outcomes</a:t>
            </a:r>
            <a:endParaRPr lang="en-US" sz="2400" dirty="0"/>
          </a:p>
        </p:txBody>
      </p:sp>
      <p:sp>
        <p:nvSpPr>
          <p:cNvPr id="3" name="Text 1"/>
          <p:cNvSpPr/>
          <p:nvPr/>
        </p:nvSpPr>
        <p:spPr>
          <a:xfrm>
            <a:off x="572095" y="972026"/>
            <a:ext cx="13486209" cy="395049"/>
          </a:xfrm>
          <a:prstGeom prst="rect">
            <a:avLst/>
          </a:prstGeom>
          <a:noFill/>
          <a:ln/>
        </p:spPr>
        <p:txBody>
          <a:bodyPr wrap="square" lIns="0" tIns="0" rIns="0" bIns="0" rtlCol="0" anchor="t"/>
          <a:lstStyle/>
          <a:p>
            <a:pPr algn="l" indent="0" marL="0">
              <a:lnSpc>
                <a:spcPts val="1550"/>
              </a:lnSpc>
              <a:buNone/>
            </a:pPr>
            <a:r>
              <a:rPr lang="en-US" sz="950" dirty="0">
                <a:solidFill>
                  <a:srgbClr val="2C3249"/>
                </a:solidFill>
                <a:latin typeface="Martel Sans" pitchFamily="34" charset="0"/>
                <a:ea typeface="Martel Sans" pitchFamily="34" charset="-122"/>
                <a:cs typeface="Martel Sans" pitchFamily="34" charset="-120"/>
              </a:rPr>
              <a:t>Three months post-implementation, our solution exceeded target metrics across all key performance indicators. The combination of user-centered design and iterative refinement delivered measurable business value while significantly improving user satisfaction and productivity.</a:t>
            </a:r>
            <a:endParaRPr lang="en-US" sz="950" dirty="0"/>
          </a:p>
        </p:txBody>
      </p:sp>
      <p:sp>
        <p:nvSpPr>
          <p:cNvPr id="4" name="Text 2"/>
          <p:cNvSpPr/>
          <p:nvPr/>
        </p:nvSpPr>
        <p:spPr>
          <a:xfrm>
            <a:off x="572095" y="1567577"/>
            <a:ext cx="3255764" cy="407313"/>
          </a:xfrm>
          <a:prstGeom prst="rect">
            <a:avLst/>
          </a:prstGeom>
          <a:noFill/>
          <a:ln/>
        </p:spPr>
        <p:txBody>
          <a:bodyPr wrap="none" lIns="0" tIns="0" rIns="0" bIns="0" rtlCol="0" anchor="t"/>
          <a:lstStyle/>
          <a:p>
            <a:pPr algn="ctr" indent="0" marL="0">
              <a:lnSpc>
                <a:spcPts val="3200"/>
              </a:lnSpc>
              <a:buNone/>
            </a:pPr>
            <a:r>
              <a:rPr lang="en-US" sz="3200" dirty="0">
                <a:solidFill>
                  <a:srgbClr val="2C3249"/>
                </a:solidFill>
                <a:latin typeface="Kanit Light" pitchFamily="34" charset="0"/>
                <a:ea typeface="Kanit Light" pitchFamily="34" charset="-122"/>
                <a:cs typeface="Kanit Light" pitchFamily="34" charset="-120"/>
              </a:rPr>
              <a:t>64%</a:t>
            </a:r>
            <a:endParaRPr lang="en-US" sz="3200" dirty="0"/>
          </a:p>
        </p:txBody>
      </p:sp>
      <p:sp>
        <p:nvSpPr>
          <p:cNvPr id="5" name="Text 3"/>
          <p:cNvSpPr/>
          <p:nvPr/>
        </p:nvSpPr>
        <p:spPr>
          <a:xfrm>
            <a:off x="1428393" y="2129076"/>
            <a:ext cx="1543050" cy="192881"/>
          </a:xfrm>
          <a:prstGeom prst="rect">
            <a:avLst/>
          </a:prstGeom>
          <a:noFill/>
          <a:ln/>
        </p:spPr>
        <p:txBody>
          <a:bodyPr wrap="none" lIns="0" tIns="0" rIns="0" bIns="0" rtlCol="0" anchor="t"/>
          <a:lstStyle/>
          <a:p>
            <a:pPr algn="ctr" indent="0" marL="0">
              <a:lnSpc>
                <a:spcPts val="1500"/>
              </a:lnSpc>
              <a:buNone/>
            </a:pPr>
            <a:r>
              <a:rPr lang="en-US" sz="1200" dirty="0">
                <a:solidFill>
                  <a:srgbClr val="2C3249"/>
                </a:solidFill>
                <a:latin typeface="Kanit Light" pitchFamily="34" charset="0"/>
                <a:ea typeface="Kanit Light" pitchFamily="34" charset="-122"/>
                <a:cs typeface="Kanit Light" pitchFamily="34" charset="-120"/>
              </a:rPr>
              <a:t>Time Savings</a:t>
            </a:r>
            <a:endParaRPr lang="en-US" sz="1200" dirty="0"/>
          </a:p>
        </p:txBody>
      </p:sp>
      <p:sp>
        <p:nvSpPr>
          <p:cNvPr id="6" name="Text 4"/>
          <p:cNvSpPr/>
          <p:nvPr/>
        </p:nvSpPr>
        <p:spPr>
          <a:xfrm>
            <a:off x="572095" y="2396014"/>
            <a:ext cx="3255764" cy="197525"/>
          </a:xfrm>
          <a:prstGeom prst="rect">
            <a:avLst/>
          </a:prstGeom>
          <a:noFill/>
          <a:ln/>
        </p:spPr>
        <p:txBody>
          <a:bodyPr wrap="none" lIns="0" tIns="0" rIns="0" bIns="0" rtlCol="0" anchor="t"/>
          <a:lstStyle/>
          <a:p>
            <a:pPr algn="ctr" indent="0" marL="0">
              <a:lnSpc>
                <a:spcPts val="1550"/>
              </a:lnSpc>
              <a:buNone/>
            </a:pPr>
            <a:r>
              <a:rPr lang="en-US" sz="950" dirty="0">
                <a:solidFill>
                  <a:srgbClr val="2C3249"/>
                </a:solidFill>
                <a:latin typeface="Martel Sans" pitchFamily="34" charset="0"/>
                <a:ea typeface="Martel Sans" pitchFamily="34" charset="-122"/>
                <a:cs typeface="Martel Sans" pitchFamily="34" charset="-120"/>
              </a:rPr>
              <a:t>Average task completion</a:t>
            </a:r>
            <a:endParaRPr lang="en-US" sz="950" dirty="0"/>
          </a:p>
        </p:txBody>
      </p:sp>
      <p:sp>
        <p:nvSpPr>
          <p:cNvPr id="7" name="Text 5"/>
          <p:cNvSpPr/>
          <p:nvPr/>
        </p:nvSpPr>
        <p:spPr>
          <a:xfrm>
            <a:off x="3982164" y="1567577"/>
            <a:ext cx="3255883" cy="407313"/>
          </a:xfrm>
          <a:prstGeom prst="rect">
            <a:avLst/>
          </a:prstGeom>
          <a:noFill/>
          <a:ln/>
        </p:spPr>
        <p:txBody>
          <a:bodyPr wrap="none" lIns="0" tIns="0" rIns="0" bIns="0" rtlCol="0" anchor="t"/>
          <a:lstStyle/>
          <a:p>
            <a:pPr algn="ctr" indent="0" marL="0">
              <a:lnSpc>
                <a:spcPts val="3200"/>
              </a:lnSpc>
              <a:buNone/>
            </a:pPr>
            <a:r>
              <a:rPr lang="en-US" sz="3200" dirty="0">
                <a:solidFill>
                  <a:srgbClr val="2C3249"/>
                </a:solidFill>
                <a:latin typeface="Kanit Light" pitchFamily="34" charset="0"/>
                <a:ea typeface="Kanit Light" pitchFamily="34" charset="-122"/>
                <a:cs typeface="Kanit Light" pitchFamily="34" charset="-120"/>
              </a:rPr>
              <a:t>91%</a:t>
            </a:r>
            <a:endParaRPr lang="en-US" sz="3200" dirty="0"/>
          </a:p>
        </p:txBody>
      </p:sp>
      <p:sp>
        <p:nvSpPr>
          <p:cNvPr id="8" name="Text 6"/>
          <p:cNvSpPr/>
          <p:nvPr/>
        </p:nvSpPr>
        <p:spPr>
          <a:xfrm>
            <a:off x="4838581" y="2129076"/>
            <a:ext cx="1543050" cy="192881"/>
          </a:xfrm>
          <a:prstGeom prst="rect">
            <a:avLst/>
          </a:prstGeom>
          <a:noFill/>
          <a:ln/>
        </p:spPr>
        <p:txBody>
          <a:bodyPr wrap="none" lIns="0" tIns="0" rIns="0" bIns="0" rtlCol="0" anchor="t"/>
          <a:lstStyle/>
          <a:p>
            <a:pPr algn="ctr" indent="0" marL="0">
              <a:lnSpc>
                <a:spcPts val="1500"/>
              </a:lnSpc>
              <a:buNone/>
            </a:pPr>
            <a:r>
              <a:rPr lang="en-US" sz="1200" dirty="0">
                <a:solidFill>
                  <a:srgbClr val="2C3249"/>
                </a:solidFill>
                <a:latin typeface="Kanit Light" pitchFamily="34" charset="0"/>
                <a:ea typeface="Kanit Light" pitchFamily="34" charset="-122"/>
                <a:cs typeface="Kanit Light" pitchFamily="34" charset="-120"/>
              </a:rPr>
              <a:t>Adoption Rate</a:t>
            </a:r>
            <a:endParaRPr lang="en-US" sz="1200" dirty="0"/>
          </a:p>
        </p:txBody>
      </p:sp>
      <p:sp>
        <p:nvSpPr>
          <p:cNvPr id="9" name="Text 7"/>
          <p:cNvSpPr/>
          <p:nvPr/>
        </p:nvSpPr>
        <p:spPr>
          <a:xfrm>
            <a:off x="3982164" y="2396014"/>
            <a:ext cx="3255883" cy="197525"/>
          </a:xfrm>
          <a:prstGeom prst="rect">
            <a:avLst/>
          </a:prstGeom>
          <a:noFill/>
          <a:ln/>
        </p:spPr>
        <p:txBody>
          <a:bodyPr wrap="none" lIns="0" tIns="0" rIns="0" bIns="0" rtlCol="0" anchor="t"/>
          <a:lstStyle/>
          <a:p>
            <a:pPr algn="ctr" indent="0" marL="0">
              <a:lnSpc>
                <a:spcPts val="1550"/>
              </a:lnSpc>
              <a:buNone/>
            </a:pPr>
            <a:r>
              <a:rPr lang="en-US" sz="950" dirty="0">
                <a:solidFill>
                  <a:srgbClr val="2C3249"/>
                </a:solidFill>
                <a:latin typeface="Martel Sans" pitchFamily="34" charset="0"/>
                <a:ea typeface="Martel Sans" pitchFamily="34" charset="-122"/>
                <a:cs typeface="Martel Sans" pitchFamily="34" charset="-120"/>
              </a:rPr>
              <a:t>Within 8 weeks</a:t>
            </a:r>
            <a:endParaRPr lang="en-US" sz="950" dirty="0"/>
          </a:p>
        </p:txBody>
      </p:sp>
      <p:sp>
        <p:nvSpPr>
          <p:cNvPr id="10" name="Text 8"/>
          <p:cNvSpPr/>
          <p:nvPr/>
        </p:nvSpPr>
        <p:spPr>
          <a:xfrm>
            <a:off x="7392353" y="1567577"/>
            <a:ext cx="3255764" cy="407313"/>
          </a:xfrm>
          <a:prstGeom prst="rect">
            <a:avLst/>
          </a:prstGeom>
          <a:noFill/>
          <a:ln/>
        </p:spPr>
        <p:txBody>
          <a:bodyPr wrap="none" lIns="0" tIns="0" rIns="0" bIns="0" rtlCol="0" anchor="t"/>
          <a:lstStyle/>
          <a:p>
            <a:pPr algn="ctr" indent="0" marL="0">
              <a:lnSpc>
                <a:spcPts val="3200"/>
              </a:lnSpc>
              <a:buNone/>
            </a:pPr>
            <a:r>
              <a:rPr lang="en-US" sz="3200" dirty="0">
                <a:solidFill>
                  <a:srgbClr val="2C3249"/>
                </a:solidFill>
                <a:latin typeface="Kanit Light" pitchFamily="34" charset="0"/>
                <a:ea typeface="Kanit Light" pitchFamily="34" charset="-122"/>
                <a:cs typeface="Kanit Light" pitchFamily="34" charset="-120"/>
              </a:rPr>
              <a:t>$2.4M</a:t>
            </a:r>
            <a:endParaRPr lang="en-US" sz="3200" dirty="0"/>
          </a:p>
        </p:txBody>
      </p:sp>
      <p:sp>
        <p:nvSpPr>
          <p:cNvPr id="11" name="Text 9"/>
          <p:cNvSpPr/>
          <p:nvPr/>
        </p:nvSpPr>
        <p:spPr>
          <a:xfrm>
            <a:off x="8248650" y="2129076"/>
            <a:ext cx="1543050" cy="192881"/>
          </a:xfrm>
          <a:prstGeom prst="rect">
            <a:avLst/>
          </a:prstGeom>
          <a:noFill/>
          <a:ln/>
        </p:spPr>
        <p:txBody>
          <a:bodyPr wrap="none" lIns="0" tIns="0" rIns="0" bIns="0" rtlCol="0" anchor="t"/>
          <a:lstStyle/>
          <a:p>
            <a:pPr algn="ctr" indent="0" marL="0">
              <a:lnSpc>
                <a:spcPts val="1500"/>
              </a:lnSpc>
              <a:buNone/>
            </a:pPr>
            <a:r>
              <a:rPr lang="en-US" sz="1200" dirty="0">
                <a:solidFill>
                  <a:srgbClr val="2C3249"/>
                </a:solidFill>
                <a:latin typeface="Kanit Light" pitchFamily="34" charset="0"/>
                <a:ea typeface="Kanit Light" pitchFamily="34" charset="-122"/>
                <a:cs typeface="Kanit Light" pitchFamily="34" charset="-120"/>
              </a:rPr>
              <a:t>Annual Savings</a:t>
            </a:r>
            <a:endParaRPr lang="en-US" sz="1200" dirty="0"/>
          </a:p>
        </p:txBody>
      </p:sp>
      <p:sp>
        <p:nvSpPr>
          <p:cNvPr id="12" name="Text 10"/>
          <p:cNvSpPr/>
          <p:nvPr/>
        </p:nvSpPr>
        <p:spPr>
          <a:xfrm>
            <a:off x="7392353" y="2396014"/>
            <a:ext cx="3255764" cy="197525"/>
          </a:xfrm>
          <a:prstGeom prst="rect">
            <a:avLst/>
          </a:prstGeom>
          <a:noFill/>
          <a:ln/>
        </p:spPr>
        <p:txBody>
          <a:bodyPr wrap="none" lIns="0" tIns="0" rIns="0" bIns="0" rtlCol="0" anchor="t"/>
          <a:lstStyle/>
          <a:p>
            <a:pPr algn="ctr" indent="0" marL="0">
              <a:lnSpc>
                <a:spcPts val="1550"/>
              </a:lnSpc>
              <a:buNone/>
            </a:pPr>
            <a:r>
              <a:rPr lang="en-US" sz="950" dirty="0">
                <a:solidFill>
                  <a:srgbClr val="2C3249"/>
                </a:solidFill>
                <a:latin typeface="Martel Sans" pitchFamily="34" charset="0"/>
                <a:ea typeface="Martel Sans" pitchFamily="34" charset="-122"/>
                <a:cs typeface="Martel Sans" pitchFamily="34" charset="-120"/>
              </a:rPr>
              <a:t>Productivity gains</a:t>
            </a:r>
            <a:endParaRPr lang="en-US" sz="950" dirty="0"/>
          </a:p>
        </p:txBody>
      </p:sp>
      <p:sp>
        <p:nvSpPr>
          <p:cNvPr id="13" name="Text 11"/>
          <p:cNvSpPr/>
          <p:nvPr/>
        </p:nvSpPr>
        <p:spPr>
          <a:xfrm>
            <a:off x="10802422" y="1567577"/>
            <a:ext cx="3255883" cy="407313"/>
          </a:xfrm>
          <a:prstGeom prst="rect">
            <a:avLst/>
          </a:prstGeom>
          <a:noFill/>
          <a:ln/>
        </p:spPr>
        <p:txBody>
          <a:bodyPr wrap="none" lIns="0" tIns="0" rIns="0" bIns="0" rtlCol="0" anchor="t"/>
          <a:lstStyle/>
          <a:p>
            <a:pPr algn="ctr" indent="0" marL="0">
              <a:lnSpc>
                <a:spcPts val="3200"/>
              </a:lnSpc>
              <a:buNone/>
            </a:pPr>
            <a:r>
              <a:rPr lang="en-US" sz="3200" dirty="0">
                <a:solidFill>
                  <a:srgbClr val="2C3249"/>
                </a:solidFill>
                <a:latin typeface="Kanit Light" pitchFamily="34" charset="0"/>
                <a:ea typeface="Kanit Light" pitchFamily="34" charset="-122"/>
                <a:cs typeface="Kanit Light" pitchFamily="34" charset="-120"/>
              </a:rPr>
              <a:t>47%</a:t>
            </a:r>
            <a:endParaRPr lang="en-US" sz="3200" dirty="0"/>
          </a:p>
        </p:txBody>
      </p:sp>
      <p:sp>
        <p:nvSpPr>
          <p:cNvPr id="14" name="Text 12"/>
          <p:cNvSpPr/>
          <p:nvPr/>
        </p:nvSpPr>
        <p:spPr>
          <a:xfrm>
            <a:off x="11658838" y="2129076"/>
            <a:ext cx="1543050" cy="192881"/>
          </a:xfrm>
          <a:prstGeom prst="rect">
            <a:avLst/>
          </a:prstGeom>
          <a:noFill/>
          <a:ln/>
        </p:spPr>
        <p:txBody>
          <a:bodyPr wrap="none" lIns="0" tIns="0" rIns="0" bIns="0" rtlCol="0" anchor="t"/>
          <a:lstStyle/>
          <a:p>
            <a:pPr algn="ctr" indent="0" marL="0">
              <a:lnSpc>
                <a:spcPts val="1500"/>
              </a:lnSpc>
              <a:buNone/>
            </a:pPr>
            <a:r>
              <a:rPr lang="en-US" sz="1200" dirty="0">
                <a:solidFill>
                  <a:srgbClr val="2C3249"/>
                </a:solidFill>
                <a:latin typeface="Kanit Light" pitchFamily="34" charset="0"/>
                <a:ea typeface="Kanit Light" pitchFamily="34" charset="-122"/>
                <a:cs typeface="Kanit Light" pitchFamily="34" charset="-120"/>
              </a:rPr>
              <a:t>Error Reduction</a:t>
            </a:r>
            <a:endParaRPr lang="en-US" sz="1200" dirty="0"/>
          </a:p>
        </p:txBody>
      </p:sp>
      <p:sp>
        <p:nvSpPr>
          <p:cNvPr id="15" name="Text 13"/>
          <p:cNvSpPr/>
          <p:nvPr/>
        </p:nvSpPr>
        <p:spPr>
          <a:xfrm>
            <a:off x="10802422" y="2396014"/>
            <a:ext cx="3255883" cy="197525"/>
          </a:xfrm>
          <a:prstGeom prst="rect">
            <a:avLst/>
          </a:prstGeom>
          <a:noFill/>
          <a:ln/>
        </p:spPr>
        <p:txBody>
          <a:bodyPr wrap="none" lIns="0" tIns="0" rIns="0" bIns="0" rtlCol="0" anchor="t"/>
          <a:lstStyle/>
          <a:p>
            <a:pPr algn="ctr" indent="0" marL="0">
              <a:lnSpc>
                <a:spcPts val="1550"/>
              </a:lnSpc>
              <a:buNone/>
            </a:pPr>
            <a:r>
              <a:rPr lang="en-US" sz="950" dirty="0">
                <a:solidFill>
                  <a:srgbClr val="2C3249"/>
                </a:solidFill>
                <a:latin typeface="Martel Sans" pitchFamily="34" charset="0"/>
                <a:ea typeface="Martel Sans" pitchFamily="34" charset="-122"/>
                <a:cs typeface="Martel Sans" pitchFamily="34" charset="-120"/>
              </a:rPr>
              <a:t>Data accuracy improved</a:t>
            </a:r>
            <a:endParaRPr lang="en-US" sz="950" dirty="0"/>
          </a:p>
        </p:txBody>
      </p:sp>
      <p:sp>
        <p:nvSpPr>
          <p:cNvPr id="16" name="Text 14"/>
          <p:cNvSpPr/>
          <p:nvPr/>
        </p:nvSpPr>
        <p:spPr>
          <a:xfrm>
            <a:off x="572095" y="2778681"/>
            <a:ext cx="2576512" cy="231338"/>
          </a:xfrm>
          <a:prstGeom prst="rect">
            <a:avLst/>
          </a:prstGeom>
          <a:noFill/>
          <a:ln/>
        </p:spPr>
        <p:txBody>
          <a:bodyPr wrap="none" lIns="0" tIns="0" rIns="0" bIns="0" rtlCol="0" anchor="t"/>
          <a:lstStyle/>
          <a:p>
            <a:pPr algn="l" indent="0" marL="0">
              <a:lnSpc>
                <a:spcPts val="1800"/>
              </a:lnSpc>
              <a:buNone/>
            </a:pPr>
            <a:r>
              <a:rPr lang="en-US" sz="1450" dirty="0">
                <a:solidFill>
                  <a:srgbClr val="272D45"/>
                </a:solidFill>
                <a:latin typeface="Kanit Light" pitchFamily="34" charset="0"/>
                <a:ea typeface="Kanit Light" pitchFamily="34" charset="-122"/>
                <a:cs typeface="Kanit Light" pitchFamily="34" charset="-120"/>
              </a:rPr>
              <a:t>User Satisfaction Improvements</a:t>
            </a:r>
            <a:endParaRPr lang="en-US" sz="1450" dirty="0"/>
          </a:p>
        </p:txBody>
      </p:sp>
      <p:pic>
        <p:nvPicPr>
          <p:cNvPr id="17" name="Image 0" descr="preencoded.png">    </p:cNvPr>
          <p:cNvPicPr>
            <a:picLocks noChangeAspect="1"/>
          </p:cNvPicPr>
          <p:nvPr/>
        </p:nvPicPr>
        <p:blipFill>
          <a:blip r:embed="rId1"/>
          <a:stretch>
            <a:fillRect/>
          </a:stretch>
        </p:blipFill>
        <p:spPr>
          <a:xfrm>
            <a:off x="572095" y="3195161"/>
            <a:ext cx="13486209" cy="7181850"/>
          </a:xfrm>
          <a:prstGeom prst="rect">
            <a:avLst/>
          </a:prstGeom>
        </p:spPr>
      </p:pic>
      <p:sp>
        <p:nvSpPr>
          <p:cNvPr id="18" name="Shape 15"/>
          <p:cNvSpPr/>
          <p:nvPr/>
        </p:nvSpPr>
        <p:spPr>
          <a:xfrm>
            <a:off x="6665476" y="10377011"/>
            <a:ext cx="123349" cy="123349"/>
          </a:xfrm>
          <a:prstGeom prst="roundRect">
            <a:avLst>
              <a:gd name="adj" fmla="val 14826"/>
            </a:avLst>
          </a:prstGeom>
          <a:solidFill>
            <a:srgbClr val="1D302C"/>
          </a:solidFill>
          <a:ln/>
        </p:spPr>
      </p:sp>
      <p:sp>
        <p:nvSpPr>
          <p:cNvPr id="19" name="Text 16"/>
          <p:cNvSpPr/>
          <p:nvPr/>
        </p:nvSpPr>
        <p:spPr>
          <a:xfrm>
            <a:off x="6849785" y="10377011"/>
            <a:ext cx="389215" cy="123468"/>
          </a:xfrm>
          <a:prstGeom prst="rect">
            <a:avLst/>
          </a:prstGeom>
          <a:noFill/>
          <a:ln/>
        </p:spPr>
        <p:txBody>
          <a:bodyPr wrap="none" lIns="0" tIns="0" rIns="0" bIns="0" rtlCol="0" anchor="t"/>
          <a:lstStyle/>
          <a:p>
            <a:pPr algn="l" indent="0" marL="0">
              <a:lnSpc>
                <a:spcPts val="950"/>
              </a:lnSpc>
              <a:buNone/>
            </a:pPr>
            <a:r>
              <a:rPr lang="en-US" sz="950" dirty="0">
                <a:solidFill>
                  <a:srgbClr val="2C3249"/>
                </a:solidFill>
                <a:latin typeface="Martel Sans" pitchFamily="34" charset="0"/>
                <a:ea typeface="Martel Sans" pitchFamily="34" charset="-122"/>
                <a:cs typeface="Martel Sans" pitchFamily="34" charset="-120"/>
              </a:rPr>
              <a:t>Before</a:t>
            </a:r>
            <a:endParaRPr lang="en-US" sz="950" dirty="0"/>
          </a:p>
        </p:txBody>
      </p:sp>
      <p:sp>
        <p:nvSpPr>
          <p:cNvPr id="20" name="Shape 17"/>
          <p:cNvSpPr/>
          <p:nvPr/>
        </p:nvSpPr>
        <p:spPr>
          <a:xfrm>
            <a:off x="7391400" y="10377011"/>
            <a:ext cx="123349" cy="123349"/>
          </a:xfrm>
          <a:prstGeom prst="roundRect">
            <a:avLst>
              <a:gd name="adj" fmla="val 14826"/>
            </a:avLst>
          </a:prstGeom>
          <a:solidFill>
            <a:srgbClr val="3E685E"/>
          </a:solidFill>
          <a:ln/>
        </p:spPr>
      </p:sp>
      <p:sp>
        <p:nvSpPr>
          <p:cNvPr id="21" name="Text 18"/>
          <p:cNvSpPr/>
          <p:nvPr/>
        </p:nvSpPr>
        <p:spPr>
          <a:xfrm>
            <a:off x="7575709" y="10377011"/>
            <a:ext cx="300871" cy="123468"/>
          </a:xfrm>
          <a:prstGeom prst="rect">
            <a:avLst/>
          </a:prstGeom>
          <a:noFill/>
          <a:ln/>
        </p:spPr>
        <p:txBody>
          <a:bodyPr wrap="none" lIns="0" tIns="0" rIns="0" bIns="0" rtlCol="0" anchor="t"/>
          <a:lstStyle/>
          <a:p>
            <a:pPr algn="l" indent="0" marL="0">
              <a:lnSpc>
                <a:spcPts val="950"/>
              </a:lnSpc>
              <a:buNone/>
            </a:pPr>
            <a:r>
              <a:rPr lang="en-US" sz="950" dirty="0">
                <a:solidFill>
                  <a:srgbClr val="2C3249"/>
                </a:solidFill>
                <a:latin typeface="Martel Sans" pitchFamily="34" charset="0"/>
                <a:ea typeface="Martel Sans" pitchFamily="34" charset="-122"/>
                <a:cs typeface="Martel Sans" pitchFamily="34" charset="-120"/>
              </a:rPr>
              <a:t>After</a:t>
            </a:r>
            <a:endParaRPr lang="en-US" sz="950" dirty="0"/>
          </a:p>
        </p:txBody>
      </p:sp>
      <p:sp>
        <p:nvSpPr>
          <p:cNvPr id="22" name="Text 19"/>
          <p:cNvSpPr/>
          <p:nvPr/>
        </p:nvSpPr>
        <p:spPr>
          <a:xfrm>
            <a:off x="572095" y="11009590"/>
            <a:ext cx="1851660" cy="231338"/>
          </a:xfrm>
          <a:prstGeom prst="rect">
            <a:avLst/>
          </a:prstGeom>
          <a:noFill/>
          <a:ln/>
        </p:spPr>
        <p:txBody>
          <a:bodyPr wrap="none" lIns="0" tIns="0" rIns="0" bIns="0" rtlCol="0" anchor="t"/>
          <a:lstStyle/>
          <a:p>
            <a:pPr algn="l" indent="0" marL="0">
              <a:lnSpc>
                <a:spcPts val="1800"/>
              </a:lnSpc>
              <a:buNone/>
            </a:pPr>
            <a:r>
              <a:rPr lang="en-US" sz="1450" dirty="0">
                <a:solidFill>
                  <a:srgbClr val="272D45"/>
                </a:solidFill>
                <a:latin typeface="Kanit Light" pitchFamily="34" charset="0"/>
                <a:ea typeface="Kanit Light" pitchFamily="34" charset="-122"/>
                <a:cs typeface="Kanit Light" pitchFamily="34" charset="-120"/>
              </a:rPr>
              <a:t>Operational Impact</a:t>
            </a:r>
            <a:endParaRPr lang="en-US" sz="1450" dirty="0"/>
          </a:p>
        </p:txBody>
      </p:sp>
      <p:sp>
        <p:nvSpPr>
          <p:cNvPr id="23" name="Text 20"/>
          <p:cNvSpPr/>
          <p:nvPr/>
        </p:nvSpPr>
        <p:spPr>
          <a:xfrm>
            <a:off x="572095" y="11364278"/>
            <a:ext cx="6592610" cy="197525"/>
          </a:xfrm>
          <a:prstGeom prst="rect">
            <a:avLst/>
          </a:prstGeom>
          <a:noFill/>
          <a:ln/>
        </p:spPr>
        <p:txBody>
          <a:bodyPr wrap="none" lIns="0" tIns="0" rIns="0" bIns="0" rtlCol="0" anchor="t"/>
          <a:lstStyle/>
          <a:p>
            <a:pPr algn="l" marL="342900" indent="-342900">
              <a:lnSpc>
                <a:spcPts val="1550"/>
              </a:lnSpc>
              <a:buSzPct val="100000"/>
              <a:buChar char="•"/>
            </a:pPr>
            <a:r>
              <a:rPr lang="en-US" sz="950" dirty="0">
                <a:solidFill>
                  <a:srgbClr val="2C3249"/>
                </a:solidFill>
                <a:latin typeface="Martel Sans" pitchFamily="34" charset="0"/>
                <a:ea typeface="Martel Sans" pitchFamily="34" charset="-122"/>
                <a:cs typeface="Martel Sans" pitchFamily="34" charset="-120"/>
              </a:rPr>
              <a:t>Support ticket volume decreased 53%</a:t>
            </a:r>
            <a:endParaRPr lang="en-US" sz="950" dirty="0"/>
          </a:p>
        </p:txBody>
      </p:sp>
      <p:sp>
        <p:nvSpPr>
          <p:cNvPr id="24" name="Text 21"/>
          <p:cNvSpPr/>
          <p:nvPr/>
        </p:nvSpPr>
        <p:spPr>
          <a:xfrm>
            <a:off x="572095" y="11604903"/>
            <a:ext cx="6592610" cy="197525"/>
          </a:xfrm>
          <a:prstGeom prst="rect">
            <a:avLst/>
          </a:prstGeom>
          <a:noFill/>
          <a:ln/>
        </p:spPr>
        <p:txBody>
          <a:bodyPr wrap="none" lIns="0" tIns="0" rIns="0" bIns="0" rtlCol="0" anchor="t"/>
          <a:lstStyle/>
          <a:p>
            <a:pPr algn="l" marL="342900" indent="-342900">
              <a:lnSpc>
                <a:spcPts val="1550"/>
              </a:lnSpc>
              <a:buSzPct val="100000"/>
              <a:buChar char="•"/>
            </a:pPr>
            <a:r>
              <a:rPr lang="en-US" sz="950" dirty="0">
                <a:solidFill>
                  <a:srgbClr val="2C3249"/>
                </a:solidFill>
                <a:latin typeface="Martel Sans" pitchFamily="34" charset="0"/>
                <a:ea typeface="Martel Sans" pitchFamily="34" charset="-122"/>
                <a:cs typeface="Martel Sans" pitchFamily="34" charset="-120"/>
              </a:rPr>
              <a:t>Training time reduced from 3 weeks to 4 days</a:t>
            </a:r>
            <a:endParaRPr lang="en-US" sz="950" dirty="0"/>
          </a:p>
        </p:txBody>
      </p:sp>
      <p:sp>
        <p:nvSpPr>
          <p:cNvPr id="25" name="Text 22"/>
          <p:cNvSpPr/>
          <p:nvPr/>
        </p:nvSpPr>
        <p:spPr>
          <a:xfrm>
            <a:off x="572095" y="11845528"/>
            <a:ext cx="6592610" cy="197525"/>
          </a:xfrm>
          <a:prstGeom prst="rect">
            <a:avLst/>
          </a:prstGeom>
          <a:noFill/>
          <a:ln/>
        </p:spPr>
        <p:txBody>
          <a:bodyPr wrap="none" lIns="0" tIns="0" rIns="0" bIns="0" rtlCol="0" anchor="t"/>
          <a:lstStyle/>
          <a:p>
            <a:pPr algn="l" marL="342900" indent="-342900">
              <a:lnSpc>
                <a:spcPts val="1550"/>
              </a:lnSpc>
              <a:buSzPct val="100000"/>
              <a:buChar char="•"/>
            </a:pPr>
            <a:r>
              <a:rPr lang="en-US" sz="950" dirty="0">
                <a:solidFill>
                  <a:srgbClr val="2C3249"/>
                </a:solidFill>
                <a:latin typeface="Martel Sans" pitchFamily="34" charset="0"/>
                <a:ea typeface="Martel Sans" pitchFamily="34" charset="-122"/>
                <a:cs typeface="Martel Sans" pitchFamily="34" charset="-120"/>
              </a:rPr>
              <a:t>User onboarding accelerated by 70%</a:t>
            </a:r>
            <a:endParaRPr lang="en-US" sz="950" dirty="0"/>
          </a:p>
        </p:txBody>
      </p:sp>
      <p:sp>
        <p:nvSpPr>
          <p:cNvPr id="26" name="Text 23"/>
          <p:cNvSpPr/>
          <p:nvPr/>
        </p:nvSpPr>
        <p:spPr>
          <a:xfrm>
            <a:off x="572095" y="12086153"/>
            <a:ext cx="6592610" cy="197525"/>
          </a:xfrm>
          <a:prstGeom prst="rect">
            <a:avLst/>
          </a:prstGeom>
          <a:noFill/>
          <a:ln/>
        </p:spPr>
        <p:txBody>
          <a:bodyPr wrap="none" lIns="0" tIns="0" rIns="0" bIns="0" rtlCol="0" anchor="t"/>
          <a:lstStyle/>
          <a:p>
            <a:pPr algn="l" marL="342900" indent="-342900">
              <a:lnSpc>
                <a:spcPts val="1550"/>
              </a:lnSpc>
              <a:buSzPct val="100000"/>
              <a:buChar char="•"/>
            </a:pPr>
            <a:r>
              <a:rPr lang="en-US" sz="950" dirty="0">
                <a:solidFill>
                  <a:srgbClr val="2C3249"/>
                </a:solidFill>
                <a:latin typeface="Martel Sans" pitchFamily="34" charset="0"/>
                <a:ea typeface="Martel Sans" pitchFamily="34" charset="-122"/>
                <a:cs typeface="Martel Sans" pitchFamily="34" charset="-120"/>
              </a:rPr>
              <a:t>System integration errors dropped 82%</a:t>
            </a:r>
            <a:endParaRPr lang="en-US" sz="950" dirty="0"/>
          </a:p>
        </p:txBody>
      </p:sp>
      <p:sp>
        <p:nvSpPr>
          <p:cNvPr id="27" name="Text 24"/>
          <p:cNvSpPr/>
          <p:nvPr/>
        </p:nvSpPr>
        <p:spPr>
          <a:xfrm>
            <a:off x="572095" y="12326779"/>
            <a:ext cx="6592610" cy="197525"/>
          </a:xfrm>
          <a:prstGeom prst="rect">
            <a:avLst/>
          </a:prstGeom>
          <a:noFill/>
          <a:ln/>
        </p:spPr>
        <p:txBody>
          <a:bodyPr wrap="none" lIns="0" tIns="0" rIns="0" bIns="0" rtlCol="0" anchor="t"/>
          <a:lstStyle/>
          <a:p>
            <a:pPr algn="l" marL="342900" indent="-342900">
              <a:lnSpc>
                <a:spcPts val="1550"/>
              </a:lnSpc>
              <a:buSzPct val="100000"/>
              <a:buChar char="•"/>
            </a:pPr>
            <a:r>
              <a:rPr lang="en-US" sz="950" dirty="0">
                <a:solidFill>
                  <a:srgbClr val="2C3249"/>
                </a:solidFill>
                <a:latin typeface="Martel Sans" pitchFamily="34" charset="0"/>
                <a:ea typeface="Martel Sans" pitchFamily="34" charset="-122"/>
                <a:cs typeface="Martel Sans" pitchFamily="34" charset="-120"/>
              </a:rPr>
              <a:t>Mobile usage increased 145% beyond projections</a:t>
            </a:r>
            <a:endParaRPr lang="en-US" sz="950" dirty="0"/>
          </a:p>
        </p:txBody>
      </p:sp>
      <p:sp>
        <p:nvSpPr>
          <p:cNvPr id="28" name="Text 25"/>
          <p:cNvSpPr/>
          <p:nvPr/>
        </p:nvSpPr>
        <p:spPr>
          <a:xfrm>
            <a:off x="7473315" y="11009590"/>
            <a:ext cx="1851660" cy="231338"/>
          </a:xfrm>
          <a:prstGeom prst="rect">
            <a:avLst/>
          </a:prstGeom>
          <a:noFill/>
          <a:ln/>
        </p:spPr>
        <p:txBody>
          <a:bodyPr wrap="none" lIns="0" tIns="0" rIns="0" bIns="0" rtlCol="0" anchor="t"/>
          <a:lstStyle/>
          <a:p>
            <a:pPr algn="l" indent="0" marL="0">
              <a:lnSpc>
                <a:spcPts val="1800"/>
              </a:lnSpc>
              <a:buNone/>
            </a:pPr>
            <a:r>
              <a:rPr lang="en-US" sz="1450" dirty="0">
                <a:solidFill>
                  <a:srgbClr val="272D45"/>
                </a:solidFill>
                <a:latin typeface="Kanit Light" pitchFamily="34" charset="0"/>
                <a:ea typeface="Kanit Light" pitchFamily="34" charset="-122"/>
                <a:cs typeface="Kanit Light" pitchFamily="34" charset="-120"/>
              </a:rPr>
              <a:t>Business Outcomes</a:t>
            </a:r>
            <a:endParaRPr lang="en-US" sz="1450" dirty="0"/>
          </a:p>
        </p:txBody>
      </p:sp>
      <p:sp>
        <p:nvSpPr>
          <p:cNvPr id="29" name="Text 26"/>
          <p:cNvSpPr/>
          <p:nvPr/>
        </p:nvSpPr>
        <p:spPr>
          <a:xfrm>
            <a:off x="7473315" y="11364278"/>
            <a:ext cx="6592610" cy="197525"/>
          </a:xfrm>
          <a:prstGeom prst="rect">
            <a:avLst/>
          </a:prstGeom>
          <a:noFill/>
          <a:ln/>
        </p:spPr>
        <p:txBody>
          <a:bodyPr wrap="none" lIns="0" tIns="0" rIns="0" bIns="0" rtlCol="0" anchor="t"/>
          <a:lstStyle/>
          <a:p>
            <a:pPr algn="l" marL="342900" indent="-342900">
              <a:lnSpc>
                <a:spcPts val="1550"/>
              </a:lnSpc>
              <a:buSzPct val="100000"/>
              <a:buChar char="•"/>
            </a:pPr>
            <a:r>
              <a:rPr lang="en-US" sz="950" dirty="0">
                <a:solidFill>
                  <a:srgbClr val="2C3249"/>
                </a:solidFill>
                <a:latin typeface="Martel Sans" pitchFamily="34" charset="0"/>
                <a:ea typeface="Martel Sans" pitchFamily="34" charset="-122"/>
                <a:cs typeface="Martel Sans" pitchFamily="34" charset="-120"/>
              </a:rPr>
              <a:t>ROI achieved in 5 months vs. 12-month target</a:t>
            </a:r>
            <a:endParaRPr lang="en-US" sz="950" dirty="0"/>
          </a:p>
        </p:txBody>
      </p:sp>
      <p:sp>
        <p:nvSpPr>
          <p:cNvPr id="30" name="Text 27"/>
          <p:cNvSpPr/>
          <p:nvPr/>
        </p:nvSpPr>
        <p:spPr>
          <a:xfrm>
            <a:off x="7473315" y="11604903"/>
            <a:ext cx="6592610" cy="197525"/>
          </a:xfrm>
          <a:prstGeom prst="rect">
            <a:avLst/>
          </a:prstGeom>
          <a:noFill/>
          <a:ln/>
        </p:spPr>
        <p:txBody>
          <a:bodyPr wrap="none" lIns="0" tIns="0" rIns="0" bIns="0" rtlCol="0" anchor="t"/>
          <a:lstStyle/>
          <a:p>
            <a:pPr algn="l" marL="342900" indent="-342900">
              <a:lnSpc>
                <a:spcPts val="1550"/>
              </a:lnSpc>
              <a:buSzPct val="100000"/>
              <a:buChar char="•"/>
            </a:pPr>
            <a:r>
              <a:rPr lang="en-US" sz="950" dirty="0">
                <a:solidFill>
                  <a:srgbClr val="2C3249"/>
                </a:solidFill>
                <a:latin typeface="Martel Sans" pitchFamily="34" charset="0"/>
                <a:ea typeface="Martel Sans" pitchFamily="34" charset="-122"/>
                <a:cs typeface="Martel Sans" pitchFamily="34" charset="-120"/>
              </a:rPr>
              <a:t>Customer retention improved 18%</a:t>
            </a:r>
            <a:endParaRPr lang="en-US" sz="950" dirty="0"/>
          </a:p>
        </p:txBody>
      </p:sp>
      <p:sp>
        <p:nvSpPr>
          <p:cNvPr id="31" name="Text 28"/>
          <p:cNvSpPr/>
          <p:nvPr/>
        </p:nvSpPr>
        <p:spPr>
          <a:xfrm>
            <a:off x="7473315" y="11845528"/>
            <a:ext cx="6592610" cy="197525"/>
          </a:xfrm>
          <a:prstGeom prst="rect">
            <a:avLst/>
          </a:prstGeom>
          <a:noFill/>
          <a:ln/>
        </p:spPr>
        <p:txBody>
          <a:bodyPr wrap="none" lIns="0" tIns="0" rIns="0" bIns="0" rtlCol="0" anchor="t"/>
          <a:lstStyle/>
          <a:p>
            <a:pPr algn="l" marL="342900" indent="-342900">
              <a:lnSpc>
                <a:spcPts val="1550"/>
              </a:lnSpc>
              <a:buSzPct val="100000"/>
              <a:buChar char="•"/>
            </a:pPr>
            <a:r>
              <a:rPr lang="en-US" sz="950" dirty="0">
                <a:solidFill>
                  <a:srgbClr val="2C3249"/>
                </a:solidFill>
                <a:latin typeface="Martel Sans" pitchFamily="34" charset="0"/>
                <a:ea typeface="Martel Sans" pitchFamily="34" charset="-122"/>
                <a:cs typeface="Martel Sans" pitchFamily="34" charset="-120"/>
              </a:rPr>
              <a:t>Net Promoter Score rose from 32 to 67</a:t>
            </a:r>
            <a:endParaRPr lang="en-US" sz="950" dirty="0"/>
          </a:p>
        </p:txBody>
      </p:sp>
      <p:sp>
        <p:nvSpPr>
          <p:cNvPr id="32" name="Text 29"/>
          <p:cNvSpPr/>
          <p:nvPr/>
        </p:nvSpPr>
        <p:spPr>
          <a:xfrm>
            <a:off x="7473315" y="12086153"/>
            <a:ext cx="6592610" cy="197525"/>
          </a:xfrm>
          <a:prstGeom prst="rect">
            <a:avLst/>
          </a:prstGeom>
          <a:noFill/>
          <a:ln/>
        </p:spPr>
        <p:txBody>
          <a:bodyPr wrap="none" lIns="0" tIns="0" rIns="0" bIns="0" rtlCol="0" anchor="t"/>
          <a:lstStyle/>
          <a:p>
            <a:pPr algn="l" marL="342900" indent="-342900">
              <a:lnSpc>
                <a:spcPts val="1550"/>
              </a:lnSpc>
              <a:buSzPct val="100000"/>
              <a:buChar char="•"/>
            </a:pPr>
            <a:r>
              <a:rPr lang="en-US" sz="950" dirty="0">
                <a:solidFill>
                  <a:srgbClr val="2C3249"/>
                </a:solidFill>
                <a:latin typeface="Martel Sans" pitchFamily="34" charset="0"/>
                <a:ea typeface="Martel Sans" pitchFamily="34" charset="-122"/>
                <a:cs typeface="Martel Sans" pitchFamily="34" charset="-120"/>
              </a:rPr>
              <a:t>Competitive differentiation strengthened market position</a:t>
            </a:r>
            <a:endParaRPr lang="en-US" sz="950" dirty="0"/>
          </a:p>
        </p:txBody>
      </p:sp>
      <p:sp>
        <p:nvSpPr>
          <p:cNvPr id="33" name="Text 30"/>
          <p:cNvSpPr/>
          <p:nvPr/>
        </p:nvSpPr>
        <p:spPr>
          <a:xfrm>
            <a:off x="7473315" y="12326779"/>
            <a:ext cx="6592610" cy="197525"/>
          </a:xfrm>
          <a:prstGeom prst="rect">
            <a:avLst/>
          </a:prstGeom>
          <a:noFill/>
          <a:ln/>
        </p:spPr>
        <p:txBody>
          <a:bodyPr wrap="none" lIns="0" tIns="0" rIns="0" bIns="0" rtlCol="0" anchor="t"/>
          <a:lstStyle/>
          <a:p>
            <a:pPr algn="l" marL="342900" indent="-342900">
              <a:lnSpc>
                <a:spcPts val="1550"/>
              </a:lnSpc>
              <a:buSzPct val="100000"/>
              <a:buChar char="•"/>
            </a:pPr>
            <a:r>
              <a:rPr lang="en-US" sz="950" dirty="0">
                <a:solidFill>
                  <a:srgbClr val="2C3249"/>
                </a:solidFill>
                <a:latin typeface="Martel Sans" pitchFamily="34" charset="0"/>
                <a:ea typeface="Martel Sans" pitchFamily="34" charset="-122"/>
                <a:cs typeface="Martel Sans" pitchFamily="34" charset="-120"/>
              </a:rPr>
              <a:t>Foundation established for future innovation</a:t>
            </a:r>
            <a:endParaRPr lang="en-US" sz="950" dirty="0"/>
          </a:p>
        </p:txBody>
      </p:sp>
      <p:sp>
        <p:nvSpPr>
          <p:cNvPr id="34" name="Text 31"/>
          <p:cNvSpPr/>
          <p:nvPr/>
        </p:nvSpPr>
        <p:spPr>
          <a:xfrm>
            <a:off x="757238" y="12845058"/>
            <a:ext cx="13301067" cy="197525"/>
          </a:xfrm>
          <a:prstGeom prst="rect">
            <a:avLst/>
          </a:prstGeom>
          <a:noFill/>
          <a:ln/>
        </p:spPr>
        <p:txBody>
          <a:bodyPr wrap="none" lIns="0" tIns="0" rIns="0" bIns="0" rtlCol="0" anchor="t"/>
          <a:lstStyle/>
          <a:p>
            <a:pPr algn="l" indent="0" marL="0">
              <a:lnSpc>
                <a:spcPts val="1550"/>
              </a:lnSpc>
              <a:buNone/>
            </a:pPr>
            <a:r>
              <a:rPr lang="en-US" sz="950" i="1" dirty="0">
                <a:solidFill>
                  <a:srgbClr val="2C3249"/>
                </a:solidFill>
                <a:latin typeface="Martel Sans" pitchFamily="34" charset="0"/>
                <a:ea typeface="Martel Sans" pitchFamily="34" charset="-122"/>
                <a:cs typeface="Martel Sans" pitchFamily="34" charset="-120"/>
              </a:rPr>
              <a:t>"This solution transformed how we work. What used to take hours now takes minutes, and I actually enjoy using the system instead of dreading it."</a:t>
            </a:r>
            <a:endParaRPr lang="en-US" sz="950" dirty="0"/>
          </a:p>
        </p:txBody>
      </p:sp>
      <p:sp>
        <p:nvSpPr>
          <p:cNvPr id="35" name="Text 32"/>
          <p:cNvSpPr/>
          <p:nvPr/>
        </p:nvSpPr>
        <p:spPr>
          <a:xfrm>
            <a:off x="757238" y="13181409"/>
            <a:ext cx="13301067" cy="197525"/>
          </a:xfrm>
          <a:prstGeom prst="rect">
            <a:avLst/>
          </a:prstGeom>
          <a:noFill/>
          <a:ln/>
        </p:spPr>
        <p:txBody>
          <a:bodyPr wrap="none" lIns="0" tIns="0" rIns="0" bIns="0" rtlCol="0" anchor="t"/>
          <a:lstStyle/>
          <a:p>
            <a:pPr algn="l" indent="0" marL="0">
              <a:lnSpc>
                <a:spcPts val="1550"/>
              </a:lnSpc>
              <a:buNone/>
            </a:pPr>
            <a:r>
              <a:rPr lang="en-US" sz="950" dirty="0">
                <a:solidFill>
                  <a:srgbClr val="2C3249"/>
                </a:solidFill>
                <a:latin typeface="Martel Sans" pitchFamily="34" charset="0"/>
                <a:ea typeface="Martel Sans" pitchFamily="34" charset="-122"/>
                <a:cs typeface="Martel Sans" pitchFamily="34" charset="-120"/>
              </a:rPr>
              <a:t>— Beta User Testimonial</a:t>
            </a:r>
            <a:endParaRPr lang="en-US" sz="950" dirty="0"/>
          </a:p>
        </p:txBody>
      </p:sp>
      <p:sp>
        <p:nvSpPr>
          <p:cNvPr id="36" name="Shape 33"/>
          <p:cNvSpPr/>
          <p:nvPr/>
        </p:nvSpPr>
        <p:spPr>
          <a:xfrm>
            <a:off x="572095" y="12706231"/>
            <a:ext cx="15240" cy="811530"/>
          </a:xfrm>
          <a:prstGeom prst="rect">
            <a:avLst/>
          </a:prstGeom>
          <a:solidFill>
            <a:srgbClr val="437066"/>
          </a:solidFill>
          <a:ln/>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2025-12-17T05:28:44Z</dcterms:created>
  <dcterms:modified xsi:type="dcterms:W3CDTF">2025-12-17T05:28:44Z</dcterms:modified>
</cp:coreProperties>
</file>